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3" r:id="rId2"/>
    <p:sldId id="265" r:id="rId3"/>
    <p:sldId id="267" r:id="rId4"/>
    <p:sldId id="275" r:id="rId5"/>
    <p:sldId id="269" r:id="rId6"/>
    <p:sldId id="270" r:id="rId7"/>
    <p:sldId id="272" r:id="rId8"/>
    <p:sldId id="276" r:id="rId9"/>
    <p:sldId id="266" r:id="rId10"/>
    <p:sldId id="271" r:id="rId11"/>
    <p:sldId id="268" r:id="rId12"/>
    <p:sldId id="27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nsitions" id="{EA153D53-3AA9-034D-A809-6DF41369ABC5}">
          <p14:sldIdLst/>
        </p14:section>
        <p14:section name="Talks" id="{3CB5E2AC-E8D5-A546-8064-F4817C66FD54}">
          <p14:sldIdLst>
            <p14:sldId id="263"/>
            <p14:sldId id="265"/>
            <p14:sldId id="267"/>
            <p14:sldId id="275"/>
            <p14:sldId id="269"/>
            <p14:sldId id="270"/>
            <p14:sldId id="272"/>
            <p14:sldId id="276"/>
            <p14:sldId id="266"/>
            <p14:sldId id="271"/>
            <p14:sldId id="268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0E1"/>
    <a:srgbClr val="FDDFC2"/>
    <a:srgbClr val="FFBB73"/>
    <a:srgbClr val="F8AE65"/>
    <a:srgbClr val="E29E61"/>
    <a:srgbClr val="FE0402"/>
    <a:srgbClr val="FEFF00"/>
    <a:srgbClr val="92D04F"/>
    <a:srgbClr val="DFDBD8"/>
    <a:srgbClr val="F7A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490"/>
  </p:normalViewPr>
  <p:slideViewPr>
    <p:cSldViewPr snapToGrid="0" snapToObjects="1">
      <p:cViewPr>
        <p:scale>
          <a:sx n="121" d="100"/>
          <a:sy n="121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D4E92-3A70-6F45-A2D8-795A18F14CC9}" type="doc">
      <dgm:prSet loTypeId="urn:microsoft.com/office/officeart/2005/8/layout/hChevron3" loCatId="" qsTypeId="urn:microsoft.com/office/officeart/2005/8/quickstyle/simple2" qsCatId="simple" csTypeId="urn:microsoft.com/office/officeart/2005/8/colors/accent1_2" csCatId="accent1" phldr="1"/>
      <dgm:spPr/>
    </dgm:pt>
    <dgm:pt modelId="{137D870A-74F7-3E40-B416-364890323564}">
      <dgm:prSet phldrT="[Texte]"/>
      <dgm:spPr>
        <a:solidFill>
          <a:srgbClr val="FFBB73"/>
        </a:solidFill>
        <a:ln w="38100">
          <a:solidFill>
            <a:schemeClr val="bg1"/>
          </a:solidFill>
        </a:ln>
        <a:effectLst/>
      </dgm:spPr>
      <dgm:t>
        <a:bodyPr/>
        <a:lstStyle/>
        <a:p>
          <a:r>
            <a:rPr lang="fr-FR" b="1" i="1" dirty="0" err="1">
              <a:solidFill>
                <a:sysClr val="windowText" lastClr="000000"/>
              </a:solidFill>
            </a:rPr>
            <a:t>Prayer</a:t>
          </a:r>
          <a:r>
            <a:rPr lang="fr-FR" b="1" i="1" dirty="0">
              <a:solidFill>
                <a:sysClr val="windowText" lastClr="000000"/>
              </a:solidFill>
            </a:rPr>
            <a:t> for the </a:t>
          </a:r>
          <a:r>
            <a:rPr lang="fr-FR" b="1" i="1" dirty="0" err="1">
              <a:solidFill>
                <a:sysClr val="windowText" lastClr="000000"/>
              </a:solidFill>
            </a:rPr>
            <a:t>harvest</a:t>
          </a:r>
          <a:endParaRPr lang="fr-FR" b="1" i="1" dirty="0">
            <a:solidFill>
              <a:sysClr val="windowText" lastClr="000000"/>
            </a:solidFill>
          </a:endParaRPr>
        </a:p>
      </dgm:t>
    </dgm:pt>
    <dgm:pt modelId="{DF8F50B3-1E3F-1843-84D5-2725E676D1E9}" type="parTrans" cxnId="{61B4AC79-539F-B446-8062-5E09280AF297}">
      <dgm:prSet/>
      <dgm:spPr/>
      <dgm:t>
        <a:bodyPr/>
        <a:lstStyle/>
        <a:p>
          <a:endParaRPr lang="fr-FR"/>
        </a:p>
      </dgm:t>
    </dgm:pt>
    <dgm:pt modelId="{7E96FE40-CF99-CA4C-8A4D-E67DA87851A8}" type="sibTrans" cxnId="{61B4AC79-539F-B446-8062-5E09280AF297}">
      <dgm:prSet/>
      <dgm:spPr/>
      <dgm:t>
        <a:bodyPr/>
        <a:lstStyle/>
        <a:p>
          <a:endParaRPr lang="fr-FR"/>
        </a:p>
      </dgm:t>
    </dgm:pt>
    <dgm:pt modelId="{B11B3BA7-77BC-8549-A75D-CF242DAC395C}">
      <dgm:prSet phldrT="[Texte]"/>
      <dgm:spPr>
        <a:solidFill>
          <a:schemeClr val="accent1">
            <a:lumMod val="60000"/>
            <a:lumOff val="40000"/>
          </a:schemeClr>
        </a:solidFill>
        <a:ln w="38100">
          <a:solidFill>
            <a:schemeClr val="bg1"/>
          </a:solidFill>
        </a:ln>
        <a:effectLst/>
      </dgm:spPr>
      <dgm:t>
        <a:bodyPr/>
        <a:lstStyle/>
        <a:p>
          <a:r>
            <a:rPr lang="fr-FR" b="1" i="1" dirty="0" err="1">
              <a:solidFill>
                <a:sysClr val="windowText" lastClr="000000"/>
              </a:solidFill>
            </a:rPr>
            <a:t>Evangelism</a:t>
          </a:r>
          <a:endParaRPr lang="fr-FR" b="1" i="1" dirty="0">
            <a:solidFill>
              <a:sysClr val="windowText" lastClr="000000"/>
            </a:solidFill>
          </a:endParaRPr>
        </a:p>
      </dgm:t>
    </dgm:pt>
    <dgm:pt modelId="{79574E87-8B04-4E4D-81DE-A066526D4ABF}" type="parTrans" cxnId="{4B24EBCE-434B-DD4E-BA4A-0DFB39C049F6}">
      <dgm:prSet/>
      <dgm:spPr/>
      <dgm:t>
        <a:bodyPr/>
        <a:lstStyle/>
        <a:p>
          <a:endParaRPr lang="fr-FR"/>
        </a:p>
      </dgm:t>
    </dgm:pt>
    <dgm:pt modelId="{3E1352F4-1ED2-DF4C-BBE3-80219DE54849}" type="sibTrans" cxnId="{4B24EBCE-434B-DD4E-BA4A-0DFB39C049F6}">
      <dgm:prSet/>
      <dgm:spPr/>
      <dgm:t>
        <a:bodyPr/>
        <a:lstStyle/>
        <a:p>
          <a:endParaRPr lang="fr-FR"/>
        </a:p>
      </dgm:t>
    </dgm:pt>
    <dgm:pt modelId="{1677CC18-52BF-9342-B6FE-B427EFA10721}">
      <dgm:prSet phldrT="[Texte]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bg1"/>
          </a:solidFill>
        </a:ln>
        <a:effectLst/>
      </dgm:spPr>
      <dgm:t>
        <a:bodyPr/>
        <a:lstStyle/>
        <a:p>
          <a:r>
            <a:rPr lang="fr-FR" b="1" i="1">
              <a:solidFill>
                <a:sysClr val="windowText" lastClr="000000"/>
              </a:solidFill>
            </a:rPr>
            <a:t>Discipleship</a:t>
          </a:r>
          <a:endParaRPr lang="fr-FR" b="1" i="1" dirty="0">
            <a:solidFill>
              <a:sysClr val="windowText" lastClr="000000"/>
            </a:solidFill>
          </a:endParaRPr>
        </a:p>
      </dgm:t>
    </dgm:pt>
    <dgm:pt modelId="{7B005254-1901-FC4A-AF25-0E0FEE944E77}" type="parTrans" cxnId="{15C45C40-813A-6841-838B-77399FE5A16F}">
      <dgm:prSet/>
      <dgm:spPr/>
      <dgm:t>
        <a:bodyPr/>
        <a:lstStyle/>
        <a:p>
          <a:endParaRPr lang="fr-FR"/>
        </a:p>
      </dgm:t>
    </dgm:pt>
    <dgm:pt modelId="{20EAC6B6-6AF8-2348-BE62-4F972F93FCCE}" type="sibTrans" cxnId="{15C45C40-813A-6841-838B-77399FE5A16F}">
      <dgm:prSet/>
      <dgm:spPr/>
      <dgm:t>
        <a:bodyPr/>
        <a:lstStyle/>
        <a:p>
          <a:endParaRPr lang="fr-FR"/>
        </a:p>
      </dgm:t>
    </dgm:pt>
    <dgm:pt modelId="{F3519BC3-6725-644E-BE48-D503D4506566}">
      <dgm:prSet/>
      <dgm:spPr>
        <a:solidFill>
          <a:schemeClr val="accent1">
            <a:lumMod val="20000"/>
            <a:lumOff val="80000"/>
          </a:schemeClr>
        </a:solidFill>
        <a:ln w="38100">
          <a:solidFill>
            <a:schemeClr val="bg1"/>
          </a:solidFill>
        </a:ln>
        <a:effectLst/>
      </dgm:spPr>
      <dgm:t>
        <a:bodyPr/>
        <a:lstStyle/>
        <a:p>
          <a:r>
            <a:rPr lang="fr-FR" b="1" i="1" dirty="0">
              <a:solidFill>
                <a:sysClr val="windowText" lastClr="000000"/>
              </a:solidFill>
            </a:rPr>
            <a:t>Church </a:t>
          </a:r>
          <a:r>
            <a:rPr lang="fr-FR" b="1" i="1" dirty="0" err="1">
              <a:solidFill>
                <a:sysClr val="windowText" lastClr="000000"/>
              </a:solidFill>
            </a:rPr>
            <a:t>planting</a:t>
          </a:r>
          <a:endParaRPr lang="fr-FR" b="1" i="1" dirty="0">
            <a:solidFill>
              <a:sysClr val="windowText" lastClr="000000"/>
            </a:solidFill>
          </a:endParaRPr>
        </a:p>
      </dgm:t>
    </dgm:pt>
    <dgm:pt modelId="{36E3342F-F912-AD44-8A92-B54952C4B142}" type="parTrans" cxnId="{97472BEB-4613-C540-8935-A667220E83F9}">
      <dgm:prSet/>
      <dgm:spPr/>
      <dgm:t>
        <a:bodyPr/>
        <a:lstStyle/>
        <a:p>
          <a:endParaRPr lang="fr-FR"/>
        </a:p>
      </dgm:t>
    </dgm:pt>
    <dgm:pt modelId="{638CDA8C-1E9D-AF46-B5DD-D3D506BA27B4}" type="sibTrans" cxnId="{97472BEB-4613-C540-8935-A667220E83F9}">
      <dgm:prSet/>
      <dgm:spPr/>
      <dgm:t>
        <a:bodyPr/>
        <a:lstStyle/>
        <a:p>
          <a:endParaRPr lang="fr-FR"/>
        </a:p>
      </dgm:t>
    </dgm:pt>
    <dgm:pt modelId="{B3514113-F10A-B442-AE40-F54152F75BB7}" type="pres">
      <dgm:prSet presAssocID="{63ED4E92-3A70-6F45-A2D8-795A18F14CC9}" presName="Name0" presStyleCnt="0">
        <dgm:presLayoutVars>
          <dgm:dir/>
          <dgm:resizeHandles val="exact"/>
        </dgm:presLayoutVars>
      </dgm:prSet>
      <dgm:spPr/>
    </dgm:pt>
    <dgm:pt modelId="{0493F86E-7336-6545-BACC-409516FE79F7}" type="pres">
      <dgm:prSet presAssocID="{137D870A-74F7-3E40-B416-364890323564}" presName="parTxOnly" presStyleLbl="node1" presStyleIdx="0" presStyleCnt="4" custLinFactNeighborX="-498" custLinFactNeighborY="0">
        <dgm:presLayoutVars>
          <dgm:bulletEnabled val="1"/>
        </dgm:presLayoutVars>
      </dgm:prSet>
      <dgm:spPr/>
    </dgm:pt>
    <dgm:pt modelId="{0EB1C990-55E9-1347-9A1C-5106673C49EB}" type="pres">
      <dgm:prSet presAssocID="{7E96FE40-CF99-CA4C-8A4D-E67DA87851A8}" presName="parSpace" presStyleCnt="0"/>
      <dgm:spPr/>
    </dgm:pt>
    <dgm:pt modelId="{411BA5BE-593F-CB44-879C-C5A5718811BF}" type="pres">
      <dgm:prSet presAssocID="{B11B3BA7-77BC-8549-A75D-CF242DAC395C}" presName="parTxOnly" presStyleLbl="node1" presStyleIdx="1" presStyleCnt="4">
        <dgm:presLayoutVars>
          <dgm:bulletEnabled val="1"/>
        </dgm:presLayoutVars>
      </dgm:prSet>
      <dgm:spPr/>
    </dgm:pt>
    <dgm:pt modelId="{84DC3867-3D38-4A4D-8958-CFB5462573D4}" type="pres">
      <dgm:prSet presAssocID="{3E1352F4-1ED2-DF4C-BBE3-80219DE54849}" presName="parSpace" presStyleCnt="0"/>
      <dgm:spPr/>
    </dgm:pt>
    <dgm:pt modelId="{1259022E-BA03-E244-929F-6D81658550E4}" type="pres">
      <dgm:prSet presAssocID="{1677CC18-52BF-9342-B6FE-B427EFA10721}" presName="parTxOnly" presStyleLbl="node1" presStyleIdx="2" presStyleCnt="4">
        <dgm:presLayoutVars>
          <dgm:bulletEnabled val="1"/>
        </dgm:presLayoutVars>
      </dgm:prSet>
      <dgm:spPr/>
    </dgm:pt>
    <dgm:pt modelId="{3EB625D5-61AE-FD4C-83AC-DB13DD4EDD2F}" type="pres">
      <dgm:prSet presAssocID="{20EAC6B6-6AF8-2348-BE62-4F972F93FCCE}" presName="parSpace" presStyleCnt="0"/>
      <dgm:spPr/>
    </dgm:pt>
    <dgm:pt modelId="{1C581781-8273-6748-825F-E921EE7A03E5}" type="pres">
      <dgm:prSet presAssocID="{F3519BC3-6725-644E-BE48-D503D450656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C273E39-0320-8A48-95C4-A51AC54B7F6E}" type="presOf" srcId="{63ED4E92-3A70-6F45-A2D8-795A18F14CC9}" destId="{B3514113-F10A-B442-AE40-F54152F75BB7}" srcOrd="0" destOrd="0" presId="urn:microsoft.com/office/officeart/2005/8/layout/hChevron3"/>
    <dgm:cxn modelId="{B068E63D-1C03-DE47-ACBF-F91A4DEFBF85}" type="presOf" srcId="{137D870A-74F7-3E40-B416-364890323564}" destId="{0493F86E-7336-6545-BACC-409516FE79F7}" srcOrd="0" destOrd="0" presId="urn:microsoft.com/office/officeart/2005/8/layout/hChevron3"/>
    <dgm:cxn modelId="{15C45C40-813A-6841-838B-77399FE5A16F}" srcId="{63ED4E92-3A70-6F45-A2D8-795A18F14CC9}" destId="{1677CC18-52BF-9342-B6FE-B427EFA10721}" srcOrd="2" destOrd="0" parTransId="{7B005254-1901-FC4A-AF25-0E0FEE944E77}" sibTransId="{20EAC6B6-6AF8-2348-BE62-4F972F93FCCE}"/>
    <dgm:cxn modelId="{61B4AC79-539F-B446-8062-5E09280AF297}" srcId="{63ED4E92-3A70-6F45-A2D8-795A18F14CC9}" destId="{137D870A-74F7-3E40-B416-364890323564}" srcOrd="0" destOrd="0" parTransId="{DF8F50B3-1E3F-1843-84D5-2725E676D1E9}" sibTransId="{7E96FE40-CF99-CA4C-8A4D-E67DA87851A8}"/>
    <dgm:cxn modelId="{261D488D-DF52-9D47-876C-45ED5DCD7FA4}" type="presOf" srcId="{1677CC18-52BF-9342-B6FE-B427EFA10721}" destId="{1259022E-BA03-E244-929F-6D81658550E4}" srcOrd="0" destOrd="0" presId="urn:microsoft.com/office/officeart/2005/8/layout/hChevron3"/>
    <dgm:cxn modelId="{6F10F9AD-29E6-384D-801F-DAAA02ABAE59}" type="presOf" srcId="{F3519BC3-6725-644E-BE48-D503D4506566}" destId="{1C581781-8273-6748-825F-E921EE7A03E5}" srcOrd="0" destOrd="0" presId="urn:microsoft.com/office/officeart/2005/8/layout/hChevron3"/>
    <dgm:cxn modelId="{A0D500BE-C8F1-C748-88B8-AF1C997CE8B3}" type="presOf" srcId="{B11B3BA7-77BC-8549-A75D-CF242DAC395C}" destId="{411BA5BE-593F-CB44-879C-C5A5718811BF}" srcOrd="0" destOrd="0" presId="urn:microsoft.com/office/officeart/2005/8/layout/hChevron3"/>
    <dgm:cxn modelId="{4B24EBCE-434B-DD4E-BA4A-0DFB39C049F6}" srcId="{63ED4E92-3A70-6F45-A2D8-795A18F14CC9}" destId="{B11B3BA7-77BC-8549-A75D-CF242DAC395C}" srcOrd="1" destOrd="0" parTransId="{79574E87-8B04-4E4D-81DE-A066526D4ABF}" sibTransId="{3E1352F4-1ED2-DF4C-BBE3-80219DE54849}"/>
    <dgm:cxn modelId="{97472BEB-4613-C540-8935-A667220E83F9}" srcId="{63ED4E92-3A70-6F45-A2D8-795A18F14CC9}" destId="{F3519BC3-6725-644E-BE48-D503D4506566}" srcOrd="3" destOrd="0" parTransId="{36E3342F-F912-AD44-8A92-B54952C4B142}" sibTransId="{638CDA8C-1E9D-AF46-B5DD-D3D506BA27B4}"/>
    <dgm:cxn modelId="{F5E47C3D-3CD6-0B4D-B8B4-6ACAD5DEC2BD}" type="presParOf" srcId="{B3514113-F10A-B442-AE40-F54152F75BB7}" destId="{0493F86E-7336-6545-BACC-409516FE79F7}" srcOrd="0" destOrd="0" presId="urn:microsoft.com/office/officeart/2005/8/layout/hChevron3"/>
    <dgm:cxn modelId="{F8844A01-2A45-5744-8E13-9B31B7BDA3DA}" type="presParOf" srcId="{B3514113-F10A-B442-AE40-F54152F75BB7}" destId="{0EB1C990-55E9-1347-9A1C-5106673C49EB}" srcOrd="1" destOrd="0" presId="urn:microsoft.com/office/officeart/2005/8/layout/hChevron3"/>
    <dgm:cxn modelId="{D382128F-6C9D-F54B-9DAA-30701366527C}" type="presParOf" srcId="{B3514113-F10A-B442-AE40-F54152F75BB7}" destId="{411BA5BE-593F-CB44-879C-C5A5718811BF}" srcOrd="2" destOrd="0" presId="urn:microsoft.com/office/officeart/2005/8/layout/hChevron3"/>
    <dgm:cxn modelId="{39E960BB-B91A-164E-BA00-CA684D6689A0}" type="presParOf" srcId="{B3514113-F10A-B442-AE40-F54152F75BB7}" destId="{84DC3867-3D38-4A4D-8958-CFB5462573D4}" srcOrd="3" destOrd="0" presId="urn:microsoft.com/office/officeart/2005/8/layout/hChevron3"/>
    <dgm:cxn modelId="{B0A9C8B7-567E-5646-A422-7E5151DD7DB7}" type="presParOf" srcId="{B3514113-F10A-B442-AE40-F54152F75BB7}" destId="{1259022E-BA03-E244-929F-6D81658550E4}" srcOrd="4" destOrd="0" presId="urn:microsoft.com/office/officeart/2005/8/layout/hChevron3"/>
    <dgm:cxn modelId="{0B2465DB-A1E7-6B47-A798-F24DB90CF61C}" type="presParOf" srcId="{B3514113-F10A-B442-AE40-F54152F75BB7}" destId="{3EB625D5-61AE-FD4C-83AC-DB13DD4EDD2F}" srcOrd="5" destOrd="0" presId="urn:microsoft.com/office/officeart/2005/8/layout/hChevron3"/>
    <dgm:cxn modelId="{E0F84BD8-1E09-034A-8ECE-4D084BA648DA}" type="presParOf" srcId="{B3514113-F10A-B442-AE40-F54152F75BB7}" destId="{1C581781-8273-6748-825F-E921EE7A03E5}" srcOrd="6" destOrd="0" presId="urn:microsoft.com/office/officeart/2005/8/layout/hChevron3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3F86E-7336-6545-BACC-409516FE79F7}">
      <dsp:nvSpPr>
        <dsp:cNvPr id="0" name=""/>
        <dsp:cNvSpPr/>
      </dsp:nvSpPr>
      <dsp:spPr>
        <a:xfrm>
          <a:off x="2" y="966433"/>
          <a:ext cx="3091011" cy="1236404"/>
        </a:xfrm>
        <a:prstGeom prst="homePlate">
          <a:avLst/>
        </a:prstGeom>
        <a:solidFill>
          <a:srgbClr val="FFBB73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i="1" kern="1200" dirty="0" err="1">
              <a:solidFill>
                <a:sysClr val="windowText" lastClr="000000"/>
              </a:solidFill>
            </a:rPr>
            <a:t>Prayer</a:t>
          </a:r>
          <a:r>
            <a:rPr lang="fr-FR" sz="2700" b="1" i="1" kern="1200" dirty="0">
              <a:solidFill>
                <a:sysClr val="windowText" lastClr="000000"/>
              </a:solidFill>
            </a:rPr>
            <a:t> for the </a:t>
          </a:r>
          <a:r>
            <a:rPr lang="fr-FR" sz="2700" b="1" i="1" kern="1200" dirty="0" err="1">
              <a:solidFill>
                <a:sysClr val="windowText" lastClr="000000"/>
              </a:solidFill>
            </a:rPr>
            <a:t>harvest</a:t>
          </a:r>
          <a:endParaRPr lang="fr-FR" sz="2700" b="1" i="1" kern="1200" dirty="0">
            <a:solidFill>
              <a:sysClr val="windowText" lastClr="000000"/>
            </a:solidFill>
          </a:endParaRPr>
        </a:p>
      </dsp:txBody>
      <dsp:txXfrm>
        <a:off x="2" y="966433"/>
        <a:ext cx="2781910" cy="1236404"/>
      </dsp:txXfrm>
    </dsp:sp>
    <dsp:sp modelId="{411BA5BE-593F-CB44-879C-C5A5718811BF}">
      <dsp:nvSpPr>
        <dsp:cNvPr id="0" name=""/>
        <dsp:cNvSpPr/>
      </dsp:nvSpPr>
      <dsp:spPr>
        <a:xfrm>
          <a:off x="2475889" y="966433"/>
          <a:ext cx="3091011" cy="123640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i="1" kern="1200" dirty="0" err="1">
              <a:solidFill>
                <a:sysClr val="windowText" lastClr="000000"/>
              </a:solidFill>
            </a:rPr>
            <a:t>Evangelism</a:t>
          </a:r>
          <a:endParaRPr lang="fr-FR" sz="2700" b="1" i="1" kern="1200" dirty="0">
            <a:solidFill>
              <a:sysClr val="windowText" lastClr="000000"/>
            </a:solidFill>
          </a:endParaRPr>
        </a:p>
      </dsp:txBody>
      <dsp:txXfrm>
        <a:off x="3094091" y="966433"/>
        <a:ext cx="1854607" cy="1236404"/>
      </dsp:txXfrm>
    </dsp:sp>
    <dsp:sp modelId="{1259022E-BA03-E244-929F-6D81658550E4}">
      <dsp:nvSpPr>
        <dsp:cNvPr id="0" name=""/>
        <dsp:cNvSpPr/>
      </dsp:nvSpPr>
      <dsp:spPr>
        <a:xfrm>
          <a:off x="4948698" y="966433"/>
          <a:ext cx="3091011" cy="123640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i="1" kern="1200">
              <a:solidFill>
                <a:sysClr val="windowText" lastClr="000000"/>
              </a:solidFill>
            </a:rPr>
            <a:t>Discipleship</a:t>
          </a:r>
          <a:endParaRPr lang="fr-FR" sz="2700" b="1" i="1" kern="1200" dirty="0">
            <a:solidFill>
              <a:sysClr val="windowText" lastClr="000000"/>
            </a:solidFill>
          </a:endParaRPr>
        </a:p>
      </dsp:txBody>
      <dsp:txXfrm>
        <a:off x="5566900" y="966433"/>
        <a:ext cx="1854607" cy="1236404"/>
      </dsp:txXfrm>
    </dsp:sp>
    <dsp:sp modelId="{1C581781-8273-6748-825F-E921EE7A03E5}">
      <dsp:nvSpPr>
        <dsp:cNvPr id="0" name=""/>
        <dsp:cNvSpPr/>
      </dsp:nvSpPr>
      <dsp:spPr>
        <a:xfrm>
          <a:off x="7421507" y="966433"/>
          <a:ext cx="3091011" cy="123640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i="1" kern="1200" dirty="0">
              <a:solidFill>
                <a:sysClr val="windowText" lastClr="000000"/>
              </a:solidFill>
            </a:rPr>
            <a:t>Church </a:t>
          </a:r>
          <a:r>
            <a:rPr lang="fr-FR" sz="2700" b="1" i="1" kern="1200" dirty="0" err="1">
              <a:solidFill>
                <a:sysClr val="windowText" lastClr="000000"/>
              </a:solidFill>
            </a:rPr>
            <a:t>planting</a:t>
          </a:r>
          <a:endParaRPr lang="fr-FR" sz="2700" b="1" i="1" kern="1200" dirty="0">
            <a:solidFill>
              <a:sysClr val="windowText" lastClr="000000"/>
            </a:solidFill>
          </a:endParaRPr>
        </a:p>
      </dsp:txBody>
      <dsp:txXfrm>
        <a:off x="8039709" y="966433"/>
        <a:ext cx="1854607" cy="123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59F85-B4CC-964B-AC4D-1F53C1337CF4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F8E3-9BC0-FF48-9BD3-C3DF64617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99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17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7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PS/CK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21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93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4F8E3-9BC0-FF48-9BD3-C3DF64617A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46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32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1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F8E3-9BC0-FF48-9BD3-C3DF64617A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61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33016"/>
            <a:ext cx="10515600" cy="1325563"/>
          </a:xfrm>
        </p:spPr>
        <p:txBody>
          <a:bodyPr>
            <a:normAutofit/>
          </a:bodyPr>
          <a:lstStyle>
            <a:lvl1pPr>
              <a:defRPr sz="5500" spc="120" baseline="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38201" y="2512161"/>
            <a:ext cx="10515600" cy="3619500"/>
          </a:xfrm>
        </p:spPr>
        <p:txBody>
          <a:bodyPr/>
          <a:lstStyle>
            <a:lvl1pPr>
              <a:defRPr sz="3200" cap="all"/>
            </a:lvl1pPr>
            <a:lvl2pPr>
              <a:defRPr sz="2600" cap="all" baseline="0"/>
            </a:lvl2pPr>
            <a:lvl3pPr>
              <a:defRPr sz="2200" cap="all"/>
            </a:lvl3pPr>
            <a:lvl4pPr>
              <a:defRPr sz="2000" cap="all"/>
            </a:lvl4pPr>
            <a:lvl5pPr>
              <a:defRPr sz="2000" cap="all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3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77441"/>
            <a:ext cx="10515600" cy="1921058"/>
          </a:xfrm>
        </p:spPr>
        <p:txBody>
          <a:bodyPr anchor="ctr">
            <a:normAutofit/>
          </a:bodyPr>
          <a:lstStyle>
            <a:lvl1pPr algn="ctr">
              <a:defRPr sz="60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cap="all" spc="150" baseline="0">
                <a:solidFill>
                  <a:srgbClr val="F7AE65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3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10" baseline="0">
          <a:solidFill>
            <a:srgbClr val="DFDBD8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DFDBD8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DFDBD8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DFDBD8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BD8"/>
          </a:solidFill>
          <a:latin typeface="Roboto" charset="0"/>
          <a:ea typeface="Roboto" charset="0"/>
          <a:cs typeface="Robo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DFDBD8"/>
          </a:solidFill>
          <a:latin typeface="Roboto" charset="0"/>
          <a:ea typeface="Roboto" charset="0"/>
          <a:cs typeface="Robo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r-FR" sz="5700" dirty="0">
                <a:solidFill>
                  <a:schemeClr val="bg1"/>
                </a:solidFill>
              </a:rPr>
              <a:t>N</a:t>
            </a:r>
            <a:r>
              <a:rPr lang="fr-FR" sz="5700" dirty="0"/>
              <a:t>ational </a:t>
            </a:r>
            <a:r>
              <a:rPr lang="fr-FR" sz="5700" dirty="0">
                <a:solidFill>
                  <a:schemeClr val="bg1"/>
                </a:solidFill>
              </a:rPr>
              <a:t>c</a:t>
            </a:r>
            <a:r>
              <a:rPr lang="fr-FR" sz="5700" dirty="0"/>
              <a:t>hurch </a:t>
            </a:r>
            <a:r>
              <a:rPr lang="fr-FR" sz="5700" dirty="0" err="1">
                <a:solidFill>
                  <a:schemeClr val="bg1"/>
                </a:solidFill>
              </a:rPr>
              <a:t>p</a:t>
            </a:r>
            <a:r>
              <a:rPr lang="fr-FR" sz="5700" dirty="0" err="1"/>
              <a:t>lanting</a:t>
            </a:r>
            <a:r>
              <a:rPr lang="fr-FR" sz="5700" dirty="0"/>
              <a:t> </a:t>
            </a:r>
            <a:r>
              <a:rPr lang="fr-FR" sz="5700" dirty="0" err="1">
                <a:solidFill>
                  <a:schemeClr val="bg1"/>
                </a:solidFill>
              </a:rPr>
              <a:t>p</a:t>
            </a:r>
            <a:r>
              <a:rPr lang="fr-FR" sz="5700" dirty="0" err="1"/>
              <a:t>rocess</a:t>
            </a:r>
            <a:br>
              <a:rPr lang="fr-FR" sz="5700" dirty="0"/>
            </a:br>
            <a:r>
              <a:rPr lang="fr-FR" sz="5700" dirty="0">
                <a:solidFill>
                  <a:schemeClr val="bg1"/>
                </a:solidFill>
              </a:rPr>
              <a:t>Europe</a:t>
            </a:r>
          </a:p>
          <a:p>
            <a:endParaRPr lang="fr-FR" sz="4400" dirty="0"/>
          </a:p>
          <a:p>
            <a:endParaRPr lang="fr-FR" sz="4400" dirty="0"/>
          </a:p>
          <a:p>
            <a:endParaRPr lang="fr-FR" sz="4400" dirty="0"/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</a:rPr>
              <a:t>CHRISTIAN KUHN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CORE-TEAM NC2P EUROPE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0698E7-6B6F-5548-838F-EDA11DCB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244" y="2150307"/>
            <a:ext cx="3181511" cy="12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282E76-163C-444E-9622-B6CBDB54DA52}"/>
              </a:ext>
            </a:extLst>
          </p:cNvPr>
          <p:cNvSpPr/>
          <p:nvPr/>
        </p:nvSpPr>
        <p:spPr>
          <a:xfrm>
            <a:off x="3527898" y="4798981"/>
            <a:ext cx="927370" cy="330741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3E0AC-58F2-2D43-B568-6B2CB4C3D8FE}"/>
              </a:ext>
            </a:extLst>
          </p:cNvPr>
          <p:cNvSpPr/>
          <p:nvPr/>
        </p:nvSpPr>
        <p:spPr>
          <a:xfrm>
            <a:off x="5389123" y="4798980"/>
            <a:ext cx="927370" cy="330741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C4091-78CD-7C46-B3A3-0632E384A003}"/>
              </a:ext>
            </a:extLst>
          </p:cNvPr>
          <p:cNvSpPr/>
          <p:nvPr/>
        </p:nvSpPr>
        <p:spPr>
          <a:xfrm>
            <a:off x="4448783" y="4798980"/>
            <a:ext cx="940340" cy="330741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6999F0-C2D4-694C-B761-DEBA0194EE13}"/>
              </a:ext>
            </a:extLst>
          </p:cNvPr>
          <p:cNvSpPr/>
          <p:nvPr/>
        </p:nvSpPr>
        <p:spPr>
          <a:xfrm>
            <a:off x="3524658" y="5126477"/>
            <a:ext cx="927370" cy="330741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B6AC3-8E1C-3849-9BBB-C6C37DA93839}"/>
              </a:ext>
            </a:extLst>
          </p:cNvPr>
          <p:cNvSpPr/>
          <p:nvPr/>
        </p:nvSpPr>
        <p:spPr>
          <a:xfrm>
            <a:off x="5392368" y="5126477"/>
            <a:ext cx="920885" cy="337225"/>
          </a:xfrm>
          <a:prstGeom prst="rect">
            <a:avLst/>
          </a:prstGeom>
          <a:solidFill>
            <a:srgbClr val="FE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3E4136-1C76-EB46-9914-C81D665467B8}"/>
              </a:ext>
            </a:extLst>
          </p:cNvPr>
          <p:cNvSpPr/>
          <p:nvPr/>
        </p:nvSpPr>
        <p:spPr>
          <a:xfrm>
            <a:off x="4452028" y="4971393"/>
            <a:ext cx="940340" cy="492309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24F705-1B71-E84B-A8A0-FF3FCAFCC7C8}"/>
              </a:ext>
            </a:extLst>
          </p:cNvPr>
          <p:cNvSpPr/>
          <p:nvPr/>
        </p:nvSpPr>
        <p:spPr>
          <a:xfrm>
            <a:off x="3524658" y="5357262"/>
            <a:ext cx="927370" cy="492309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4376C6-0BD9-6F4F-A461-E3A1BD25F3AA}"/>
              </a:ext>
            </a:extLst>
          </p:cNvPr>
          <p:cNvSpPr/>
          <p:nvPr/>
        </p:nvSpPr>
        <p:spPr>
          <a:xfrm>
            <a:off x="5392368" y="5453979"/>
            <a:ext cx="920885" cy="392042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C51B2-2DC8-AC49-B451-5234188EE541}"/>
              </a:ext>
            </a:extLst>
          </p:cNvPr>
          <p:cNvSpPr/>
          <p:nvPr/>
        </p:nvSpPr>
        <p:spPr>
          <a:xfrm>
            <a:off x="4452028" y="5457219"/>
            <a:ext cx="940340" cy="392042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D803D-FABF-2C4A-9585-26DD526077A6}"/>
              </a:ext>
            </a:extLst>
          </p:cNvPr>
          <p:cNvSpPr/>
          <p:nvPr/>
        </p:nvSpPr>
        <p:spPr>
          <a:xfrm>
            <a:off x="3524658" y="5849573"/>
            <a:ext cx="927370" cy="325227"/>
          </a:xfrm>
          <a:prstGeom prst="rect">
            <a:avLst/>
          </a:prstGeom>
          <a:solidFill>
            <a:srgbClr val="92D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6C215-CEBF-0D4F-B8D5-919ED9547452}"/>
              </a:ext>
            </a:extLst>
          </p:cNvPr>
          <p:cNvSpPr/>
          <p:nvPr/>
        </p:nvSpPr>
        <p:spPr>
          <a:xfrm>
            <a:off x="5392368" y="5839850"/>
            <a:ext cx="920885" cy="330430"/>
          </a:xfrm>
          <a:prstGeom prst="rect">
            <a:avLst/>
          </a:prstGeom>
          <a:solidFill>
            <a:srgbClr val="92D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75A06-EE89-964F-8C6D-41666A18C8EE}"/>
              </a:ext>
            </a:extLst>
          </p:cNvPr>
          <p:cNvSpPr/>
          <p:nvPr/>
        </p:nvSpPr>
        <p:spPr>
          <a:xfrm>
            <a:off x="4452028" y="5843090"/>
            <a:ext cx="940340" cy="330430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E263A1-93D5-6942-A5E9-DE0F6F1F4805}"/>
              </a:ext>
            </a:extLst>
          </p:cNvPr>
          <p:cNvSpPr/>
          <p:nvPr/>
        </p:nvSpPr>
        <p:spPr>
          <a:xfrm>
            <a:off x="3527898" y="6170279"/>
            <a:ext cx="927370" cy="375843"/>
          </a:xfrm>
          <a:prstGeom prst="rect">
            <a:avLst/>
          </a:prstGeom>
          <a:solidFill>
            <a:srgbClr val="92D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6623AF-A38F-5A47-9531-ACF0416B457E}"/>
              </a:ext>
            </a:extLst>
          </p:cNvPr>
          <p:cNvSpPr/>
          <p:nvPr/>
        </p:nvSpPr>
        <p:spPr>
          <a:xfrm>
            <a:off x="5395608" y="6170279"/>
            <a:ext cx="920885" cy="372909"/>
          </a:xfrm>
          <a:prstGeom prst="rect">
            <a:avLst/>
          </a:prstGeom>
          <a:solidFill>
            <a:srgbClr val="92D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3B9795-6B39-EF49-BD4F-5B52C9534130}"/>
              </a:ext>
            </a:extLst>
          </p:cNvPr>
          <p:cNvSpPr/>
          <p:nvPr/>
        </p:nvSpPr>
        <p:spPr>
          <a:xfrm>
            <a:off x="4455268" y="6173519"/>
            <a:ext cx="940340" cy="372909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ACD36-776F-8F47-A08F-5C2DDE5CD606}"/>
              </a:ext>
            </a:extLst>
          </p:cNvPr>
          <p:cNvSpPr/>
          <p:nvPr/>
        </p:nvSpPr>
        <p:spPr>
          <a:xfrm>
            <a:off x="3524658" y="6543189"/>
            <a:ext cx="933853" cy="314812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66F497-14D4-F34C-8FE9-12D7AE8DA6F5}"/>
              </a:ext>
            </a:extLst>
          </p:cNvPr>
          <p:cNvSpPr/>
          <p:nvPr/>
        </p:nvSpPr>
        <p:spPr>
          <a:xfrm>
            <a:off x="5398851" y="6543188"/>
            <a:ext cx="920885" cy="330741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033483-055B-EA43-99E6-52821F2FEEA8}"/>
              </a:ext>
            </a:extLst>
          </p:cNvPr>
          <p:cNvSpPr/>
          <p:nvPr/>
        </p:nvSpPr>
        <p:spPr>
          <a:xfrm>
            <a:off x="4458511" y="6546429"/>
            <a:ext cx="940340" cy="312354"/>
          </a:xfrm>
          <a:prstGeom prst="rect">
            <a:avLst/>
          </a:prstGeom>
          <a:solidFill>
            <a:srgbClr val="FE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33016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7AE65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onclusions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38200" y="2389632"/>
            <a:ext cx="11353799" cy="44683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 The development of nc2p in European countries </a:t>
            </a:r>
            <a:r>
              <a:rPr lang="en-GB" dirty="0">
                <a:solidFill>
                  <a:srgbClr val="F8AE65"/>
                </a:solidFill>
              </a:rPr>
              <a:t>has given  </a:t>
            </a:r>
            <a:br>
              <a:rPr lang="en-GB" dirty="0">
                <a:solidFill>
                  <a:srgbClr val="F8AE65"/>
                </a:solidFill>
              </a:rPr>
            </a:br>
            <a:r>
              <a:rPr lang="en-GB" dirty="0">
                <a:solidFill>
                  <a:srgbClr val="F8AE65"/>
                </a:solidFill>
              </a:rPr>
              <a:t> access</a:t>
            </a:r>
            <a:r>
              <a:rPr lang="en-GB" dirty="0"/>
              <a:t> to missional church planting to dozens of church </a:t>
            </a:r>
            <a:br>
              <a:rPr lang="en-GB" dirty="0"/>
            </a:br>
            <a:r>
              <a:rPr lang="en-GB" dirty="0"/>
              <a:t> families who had not experienced it for decades, even to </a:t>
            </a:r>
            <a:br>
              <a:rPr lang="en-GB" dirty="0"/>
            </a:br>
            <a:r>
              <a:rPr lang="en-GB" dirty="0"/>
              <a:t> state churches.</a:t>
            </a:r>
          </a:p>
          <a:p>
            <a:pPr>
              <a:lnSpc>
                <a:spcPct val="100000"/>
              </a:lnSpc>
            </a:pP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rgbClr val="F8AE65"/>
                </a:solidFill>
              </a:rPr>
              <a:t>Revitalisation</a:t>
            </a:r>
            <a:r>
              <a:rPr lang="en-GB" dirty="0"/>
              <a:t> goes hand in hand with church </a:t>
            </a:r>
            <a:br>
              <a:rPr lang="en-GB" dirty="0"/>
            </a:br>
            <a:r>
              <a:rPr lang="en-GB" dirty="0"/>
              <a:t> multiplication, particularly in the post-pandemic times.</a:t>
            </a:r>
          </a:p>
          <a:p>
            <a:pPr>
              <a:lnSpc>
                <a:spcPct val="100000"/>
              </a:lnSpc>
            </a:pPr>
            <a:r>
              <a:rPr lang="en-GB" dirty="0"/>
              <a:t> The dynamic environment of nc2p opens up </a:t>
            </a:r>
            <a:r>
              <a:rPr lang="en-GB" dirty="0">
                <a:solidFill>
                  <a:srgbClr val="F8AE65"/>
                </a:solidFill>
              </a:rPr>
              <a:t>new ways </a:t>
            </a:r>
            <a:r>
              <a:rPr lang="en-GB" dirty="0"/>
              <a:t>of </a:t>
            </a:r>
            <a:br>
              <a:rPr lang="en-GB" dirty="0"/>
            </a:br>
            <a:r>
              <a:rPr lang="en-GB" dirty="0"/>
              <a:t> returning to an effective missionary/missional vision.</a:t>
            </a:r>
          </a:p>
          <a:p>
            <a:pPr>
              <a:lnSpc>
                <a:spcPct val="100000"/>
              </a:lnSpc>
            </a:pPr>
            <a:r>
              <a:rPr lang="en-GB" dirty="0"/>
              <a:t> The nc2p model is simple and accessible... and therefore 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>
                <a:solidFill>
                  <a:srgbClr val="F8AE65"/>
                </a:solidFill>
              </a:rPr>
              <a:t>multipliable</a:t>
            </a:r>
            <a:r>
              <a:rPr lang="en-GB" dirty="0"/>
              <a:t> regionally, nationally, continentally.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BEDDE9-DA1F-EB47-89A3-28ED2EF9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7838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34400" dirty="0">
                <a:solidFill>
                  <a:srgbClr val="F7AE65"/>
                </a:solidFill>
              </a:rPr>
              <a:t>?</a:t>
            </a:r>
            <a:r>
              <a:rPr lang="en-US" sz="34400" dirty="0"/>
              <a:t>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94F6FD-B764-F643-AE43-0E8E661E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8AE65"/>
                </a:solidFill>
              </a:rPr>
              <a:t>NC2P </a:t>
            </a:r>
            <a:r>
              <a:rPr lang="fr-FR" dirty="0" err="1">
                <a:solidFill>
                  <a:schemeClr val="bg1"/>
                </a:solidFill>
              </a:rPr>
              <a:t>History</a:t>
            </a:r>
            <a:r>
              <a:rPr lang="fr-FR" dirty="0">
                <a:solidFill>
                  <a:schemeClr val="bg1"/>
                </a:solidFill>
              </a:rPr>
              <a:t> in Europe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38200" y="2512160"/>
            <a:ext cx="11554325" cy="4345839"/>
          </a:xfrm>
        </p:spPr>
        <p:txBody>
          <a:bodyPr>
            <a:normAutofit/>
          </a:bodyPr>
          <a:lstStyle/>
          <a:p>
            <a:r>
              <a:rPr lang="fr-FR" dirty="0"/>
              <a:t>Dawn (1980+)</a:t>
            </a:r>
          </a:p>
          <a:p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bunch</a:t>
            </a:r>
            <a:r>
              <a:rPr lang="fr-FR" dirty="0"/>
              <a:t> of </a:t>
            </a:r>
            <a:r>
              <a:rPr lang="fr-FR" dirty="0" err="1"/>
              <a:t>friends</a:t>
            </a:r>
            <a:r>
              <a:rPr lang="mr-IN" dirty="0"/>
              <a:t>…</a:t>
            </a:r>
            <a:r>
              <a:rPr lang="fr-CH" dirty="0"/>
              <a:t> (2010+)</a:t>
            </a:r>
          </a:p>
          <a:p>
            <a:pPr lvl="2"/>
            <a:r>
              <a:rPr lang="fr-CH" sz="1800" i="1" dirty="0" err="1"/>
              <a:t>Øivind</a:t>
            </a:r>
            <a:r>
              <a:rPr lang="fr-CH" sz="1800" i="1" dirty="0"/>
              <a:t> </a:t>
            </a:r>
            <a:r>
              <a:rPr lang="fr-CH" sz="1800" i="1" dirty="0" err="1"/>
              <a:t>Augland</a:t>
            </a:r>
            <a:r>
              <a:rPr lang="fr-CH" sz="1800" i="1" dirty="0"/>
              <a:t> (NO)</a:t>
            </a:r>
          </a:p>
          <a:p>
            <a:pPr lvl="2"/>
            <a:r>
              <a:rPr lang="fr-CH" sz="1800" i="1" dirty="0"/>
              <a:t>Raphael </a:t>
            </a:r>
            <a:r>
              <a:rPr lang="fr-CH" sz="1800" i="1" dirty="0" err="1"/>
              <a:t>Anzenberger</a:t>
            </a:r>
            <a:r>
              <a:rPr lang="fr-CH" sz="1800" i="1" dirty="0"/>
              <a:t> (F)</a:t>
            </a:r>
          </a:p>
          <a:p>
            <a:pPr lvl="2"/>
            <a:r>
              <a:rPr lang="fr-CH" sz="1800" i="1" dirty="0"/>
              <a:t>Dietrich Schindler (D)</a:t>
            </a:r>
          </a:p>
          <a:p>
            <a:pPr lvl="2"/>
            <a:r>
              <a:rPr lang="fr-CH" sz="1800" i="1" dirty="0"/>
              <a:t>Jiri </a:t>
            </a:r>
            <a:r>
              <a:rPr lang="fr-CH" sz="1800" i="1" dirty="0" err="1"/>
              <a:t>Unger</a:t>
            </a:r>
            <a:r>
              <a:rPr lang="fr-CH" sz="1800" i="1" dirty="0"/>
              <a:t> (CZ)</a:t>
            </a:r>
          </a:p>
          <a:p>
            <a:pPr lvl="2"/>
            <a:r>
              <a:rPr lang="fr-CH" sz="1800" i="1" dirty="0"/>
              <a:t>Ron Anderson (E)</a:t>
            </a:r>
          </a:p>
          <a:p>
            <a:pPr lvl="2"/>
            <a:r>
              <a:rPr lang="fr-CH" sz="1800" i="1" dirty="0"/>
              <a:t>Martin Robinson (UK)</a:t>
            </a:r>
          </a:p>
          <a:p>
            <a:pPr lvl="2"/>
            <a:r>
              <a:rPr lang="fr-CH" sz="1800" i="1" dirty="0"/>
              <a:t>Murray </a:t>
            </a:r>
            <a:r>
              <a:rPr lang="fr-CH" sz="1800" i="1" dirty="0" err="1"/>
              <a:t>Moerman</a:t>
            </a:r>
            <a:r>
              <a:rPr lang="fr-CH" sz="1800" i="1" dirty="0"/>
              <a:t> (CA)</a:t>
            </a:r>
          </a:p>
          <a:p>
            <a:pPr lvl="2"/>
            <a:r>
              <a:rPr lang="fr-CH" sz="1800" i="1" dirty="0"/>
              <a:t>Christian Kuhn (</a:t>
            </a:r>
            <a:r>
              <a:rPr lang="fr-CH" sz="1800" i="1" dirty="0" err="1"/>
              <a:t>Ch</a:t>
            </a:r>
            <a:r>
              <a:rPr lang="fr-CH" sz="1800" i="1" dirty="0"/>
              <a:t>)</a:t>
            </a:r>
            <a:endParaRPr lang="fr-FR" sz="1800" i="1" dirty="0"/>
          </a:p>
          <a:p>
            <a:endParaRPr lang="fr-FR" dirty="0"/>
          </a:p>
        </p:txBody>
      </p:sp>
      <p:pic>
        <p:nvPicPr>
          <p:cNvPr id="1026" name="Picture 2" descr="ésultat de recherche d'images pour &quot;Oivind augland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852" y1="75093" x2="26852" y2="75093"/>
                        <a14:foregroundMark x1="75833" y1="69630" x2="75833" y2="69630"/>
                        <a14:foregroundMark x1="15926" y1="87407" x2="15926" y2="87407"/>
                        <a14:foregroundMark x1="83796" y1="86389" x2="83796" y2="86389"/>
                        <a14:foregroundMark x1="88519" y1="78704" x2="88519" y2="78704"/>
                        <a14:foregroundMark x1="79074" y1="74722" x2="79074" y2="7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67" y="643467"/>
            <a:ext cx="6214533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B62826-DD62-C543-B7DB-E4D1DF0E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7AE65"/>
                </a:solidFill>
              </a:rPr>
              <a:t>What</a:t>
            </a:r>
            <a:r>
              <a:rPr lang="fr-FR" dirty="0">
                <a:solidFill>
                  <a:srgbClr val="F7AE65"/>
                </a:solidFill>
              </a:rPr>
              <a:t> </a:t>
            </a:r>
            <a:r>
              <a:rPr lang="fr-FR" dirty="0" err="1"/>
              <a:t>is</a:t>
            </a:r>
            <a:r>
              <a:rPr lang="fr-FR" dirty="0"/>
              <a:t> an nc2p?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F7AE65"/>
                </a:solidFill>
              </a:rPr>
              <a:t>National</a:t>
            </a:r>
            <a:r>
              <a:rPr lang="fr-FR" dirty="0"/>
              <a:t> 	</a:t>
            </a:r>
            <a:r>
              <a:rPr lang="fr-FR" dirty="0">
                <a:sym typeface="Wingdings"/>
              </a:rPr>
              <a:t> </a:t>
            </a:r>
            <a:r>
              <a:rPr lang="fr-FR" dirty="0" err="1">
                <a:sym typeface="Wingdings"/>
              </a:rPr>
              <a:t>specific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region</a:t>
            </a:r>
            <a:r>
              <a:rPr lang="fr-FR" dirty="0">
                <a:sym typeface="Wingdings"/>
              </a:rPr>
              <a:t>, Leadership</a:t>
            </a:r>
          </a:p>
          <a:p>
            <a:r>
              <a:rPr lang="fr-FR" dirty="0">
                <a:solidFill>
                  <a:srgbClr val="F7AE65"/>
                </a:solidFill>
                <a:sym typeface="Wingdings"/>
              </a:rPr>
              <a:t>Church</a:t>
            </a:r>
            <a:r>
              <a:rPr lang="fr-FR" dirty="0">
                <a:sym typeface="Wingdings"/>
              </a:rPr>
              <a:t>	 </a:t>
            </a:r>
            <a:r>
              <a:rPr lang="fr-FR" dirty="0" err="1">
                <a:sym typeface="Wingdings"/>
              </a:rPr>
              <a:t>Any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kind</a:t>
            </a:r>
            <a:r>
              <a:rPr lang="fr-FR" dirty="0">
                <a:sym typeface="Wingdings"/>
              </a:rPr>
              <a:t> of </a:t>
            </a:r>
            <a:r>
              <a:rPr lang="fr-FR" dirty="0" err="1">
                <a:sym typeface="Wingdings"/>
              </a:rPr>
              <a:t>churches</a:t>
            </a:r>
            <a:r>
              <a:rPr lang="fr-FR" dirty="0">
                <a:sym typeface="Wingdings"/>
              </a:rPr>
              <a:t> (70% In)</a:t>
            </a:r>
          </a:p>
          <a:p>
            <a:r>
              <a:rPr lang="fr-FR" dirty="0" err="1">
                <a:solidFill>
                  <a:srgbClr val="F7AE65"/>
                </a:solidFill>
                <a:sym typeface="Wingdings"/>
              </a:rPr>
              <a:t>Planting</a:t>
            </a:r>
            <a:r>
              <a:rPr lang="fr-FR" dirty="0">
                <a:sym typeface="Wingdings"/>
              </a:rPr>
              <a:t>	 multiplication of life</a:t>
            </a:r>
          </a:p>
          <a:p>
            <a:r>
              <a:rPr lang="fr-FR" dirty="0" err="1">
                <a:solidFill>
                  <a:srgbClr val="F7AE65"/>
                </a:solidFill>
                <a:sym typeface="Wingdings"/>
              </a:rPr>
              <a:t>Process</a:t>
            </a:r>
            <a:r>
              <a:rPr lang="fr-FR" dirty="0">
                <a:sym typeface="Wingdings"/>
              </a:rPr>
              <a:t>	 Simple </a:t>
            </a:r>
            <a:r>
              <a:rPr lang="fr-FR" dirty="0" err="1">
                <a:sym typeface="Wingdings"/>
              </a:rPr>
              <a:t>ongoing</a:t>
            </a:r>
            <a:r>
              <a:rPr lang="fr-FR" dirty="0">
                <a:sym typeface="Wingdings"/>
              </a:rPr>
              <a:t> system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CF5FDC-B711-8140-9DC2-B9ACD965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7AE65"/>
                </a:solidFill>
              </a:rPr>
              <a:t>What</a:t>
            </a:r>
            <a:r>
              <a:rPr lang="fr-FR" dirty="0">
                <a:solidFill>
                  <a:srgbClr val="F7AE65"/>
                </a:solidFill>
              </a:rPr>
              <a:t> </a:t>
            </a:r>
            <a:r>
              <a:rPr lang="fr-FR" dirty="0" err="1"/>
              <a:t>is</a:t>
            </a:r>
            <a:r>
              <a:rPr lang="fr-FR" dirty="0"/>
              <a:t> an nc2p?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CF5FDC-B711-8140-9DC2-B9ACD965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F58926-1640-A443-923F-31920B76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89706" l="6046" r="92647">
                        <a14:foregroundMark x1="9641" y1="60294" x2="9641" y2="60294"/>
                        <a14:foregroundMark x1="6209" y1="68137" x2="6209" y2="68137"/>
                        <a14:foregroundMark x1="90196" y1="52288" x2="90196" y2="52288"/>
                        <a14:foregroundMark x1="92647" y1="48203" x2="92647" y2="48203"/>
                      </a14:backgroundRemoval>
                    </a14:imgEffect>
                  </a14:imgLayer>
                </a14:imgProps>
              </a:ext>
            </a:extLst>
          </a:blip>
          <a:srcRect t="18977" b="19555"/>
          <a:stretch/>
        </p:blipFill>
        <p:spPr>
          <a:xfrm>
            <a:off x="2659117" y="3231927"/>
            <a:ext cx="6873765" cy="4225159"/>
          </a:xfrm>
          <a:prstGeom prst="rect">
            <a:avLst/>
          </a:prstGeom>
        </p:spPr>
      </p:pic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1E4CE2D0-8250-7A44-B39C-BF8D9E5A1F56}"/>
              </a:ext>
            </a:extLst>
          </p:cNvPr>
          <p:cNvSpPr/>
          <p:nvPr/>
        </p:nvSpPr>
        <p:spPr>
          <a:xfrm>
            <a:off x="4193626" y="2346085"/>
            <a:ext cx="1277007" cy="3310759"/>
          </a:xfrm>
          <a:prstGeom prst="downArrow">
            <a:avLst/>
          </a:prstGeom>
          <a:ln>
            <a:noFill/>
          </a:ln>
          <a:effectLst>
            <a:outerShdw blurRad="330200" dist="1143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CFF6A3F2-4A7E-9A40-920C-BA4026137B95}"/>
              </a:ext>
            </a:extLst>
          </p:cNvPr>
          <p:cNvSpPr/>
          <p:nvPr/>
        </p:nvSpPr>
        <p:spPr>
          <a:xfrm flipV="1">
            <a:off x="6578168" y="2346084"/>
            <a:ext cx="1277007" cy="3310759"/>
          </a:xfrm>
          <a:prstGeom prst="downArrow">
            <a:avLst/>
          </a:prstGeom>
          <a:ln>
            <a:noFill/>
          </a:ln>
          <a:effectLst>
            <a:outerShdw blurRad="330200" dist="1143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0A75851-206C-674E-83F2-0A068E2E7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68568" y="3155821"/>
            <a:ext cx="4445212" cy="2724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Indep</a:t>
            </a:r>
            <a:r>
              <a:rPr lang="fr-FR" dirty="0"/>
              <a:t>. </a:t>
            </a:r>
            <a:r>
              <a:rPr lang="fr-FR" dirty="0" err="1"/>
              <a:t>projects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CPM</a:t>
            </a:r>
          </a:p>
          <a:p>
            <a:pPr marL="0" indent="0">
              <a:buNone/>
            </a:pPr>
            <a:r>
              <a:rPr lang="fr-FR" dirty="0"/>
              <a:t>DMM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4D929BA-D1D7-3848-AC31-08C7409F3F6B}"/>
              </a:ext>
            </a:extLst>
          </p:cNvPr>
          <p:cNvSpPr txBox="1">
            <a:spLocks/>
          </p:cNvSpPr>
          <p:nvPr/>
        </p:nvSpPr>
        <p:spPr>
          <a:xfrm>
            <a:off x="-110365" y="3155821"/>
            <a:ext cx="4878779" cy="291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 cap="all">
                <a:solidFill>
                  <a:srgbClr val="DFDBD8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kern="1200" cap="all" baseline="0">
                <a:solidFill>
                  <a:srgbClr val="DFDBD8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 cap="all">
                <a:solidFill>
                  <a:srgbClr val="DFDBD8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cap="all">
                <a:solidFill>
                  <a:srgbClr val="DFDBD8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cap="all">
                <a:solidFill>
                  <a:srgbClr val="DFDBD8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fr-FR" dirty="0" err="1"/>
              <a:t>Denomin</a:t>
            </a:r>
            <a:r>
              <a:rPr lang="fr-FR" dirty="0"/>
              <a:t>. </a:t>
            </a:r>
            <a:r>
              <a:rPr lang="fr-FR" dirty="0" err="1"/>
              <a:t>Projects</a:t>
            </a:r>
            <a:endParaRPr lang="fr-FR" dirty="0"/>
          </a:p>
          <a:p>
            <a:pPr marL="0" indent="0" algn="r">
              <a:buFont typeface="Arial"/>
              <a:buNone/>
            </a:pPr>
            <a:r>
              <a:rPr lang="fr-FR" b="1" dirty="0"/>
              <a:t>NC2P</a:t>
            </a:r>
          </a:p>
          <a:p>
            <a:pPr marL="0" indent="0" algn="r">
              <a:buFont typeface="Arial"/>
              <a:buNone/>
            </a:pPr>
            <a:r>
              <a:rPr lang="fr-FR" dirty="0"/>
              <a:t>Int. networks</a:t>
            </a:r>
          </a:p>
          <a:p>
            <a:pPr marL="0" indent="0" algn="r">
              <a:buFont typeface="Arial"/>
              <a:buNone/>
            </a:pPr>
            <a:endParaRPr lang="fr-FR" dirty="0"/>
          </a:p>
          <a:p>
            <a:pPr marL="0" indent="0" algn="r">
              <a:buFont typeface="Arial"/>
              <a:buNone/>
            </a:pPr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6E7035A-C9FE-084D-9C6D-5262A354CE46}"/>
              </a:ext>
            </a:extLst>
          </p:cNvPr>
          <p:cNvSpPr/>
          <p:nvPr/>
        </p:nvSpPr>
        <p:spPr>
          <a:xfrm>
            <a:off x="4868929" y="3168863"/>
            <a:ext cx="2257743" cy="16396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921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CROSS-POLLINATING</a:t>
            </a:r>
          </a:p>
          <a:p>
            <a:pPr algn="ctr"/>
            <a:r>
              <a:rPr lang="fr-FR" dirty="0"/>
              <a:t>HYBRID MODELS</a:t>
            </a:r>
          </a:p>
          <a:p>
            <a:pPr algn="ctr"/>
            <a:r>
              <a:rPr lang="fr-FR" dirty="0"/>
              <a:t>META PLATFORMS</a:t>
            </a:r>
          </a:p>
          <a:p>
            <a:pPr algn="ctr"/>
            <a:r>
              <a:rPr lang="fr-F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272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1"/>
      <p:bldP spid="13" grpId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solidFill>
                  <a:srgbClr val="F7AE65"/>
                </a:solidFill>
              </a:rPr>
              <a:t>What</a:t>
            </a:r>
            <a:r>
              <a:rPr lang="fr-FR" dirty="0">
                <a:solidFill>
                  <a:srgbClr val="F7AE65"/>
                </a:solidFill>
              </a:rPr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38200" y="2512161"/>
            <a:ext cx="11234927" cy="36195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every nation on the continent THE FOLLOWING FOUR MISSION-CRITICAL COMPONENTS ARE IMPLEMENTED: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>
                <a:solidFill>
                  <a:srgbClr val="F7AE65"/>
                </a:solidFill>
              </a:rPr>
              <a:t>LEadership</a:t>
            </a:r>
            <a:r>
              <a:rPr lang="en-US" dirty="0"/>
              <a:t> 	</a:t>
            </a:r>
            <a:r>
              <a:rPr lang="en-US" dirty="0">
                <a:sym typeface="Wingdings"/>
              </a:rPr>
              <a:t> Trained church-planters, LEADERS</a:t>
            </a:r>
          </a:p>
          <a:p>
            <a:r>
              <a:rPr lang="en-US" dirty="0">
                <a:solidFill>
                  <a:srgbClr val="F7AE65"/>
                </a:solidFill>
                <a:sym typeface="Wingdings"/>
              </a:rPr>
              <a:t>Gatherings</a:t>
            </a:r>
            <a:r>
              <a:rPr lang="en-US" dirty="0">
                <a:sym typeface="Wingdings"/>
              </a:rPr>
              <a:t>	 Vision care and best practices</a:t>
            </a:r>
          </a:p>
          <a:p>
            <a:r>
              <a:rPr lang="en-US" dirty="0">
                <a:solidFill>
                  <a:srgbClr val="F7AE65"/>
                </a:solidFill>
                <a:sym typeface="Wingdings"/>
              </a:rPr>
              <a:t>Research</a:t>
            </a:r>
            <a:r>
              <a:rPr lang="en-US" dirty="0">
                <a:sym typeface="Wingdings"/>
              </a:rPr>
              <a:t>	 understanding the field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7AE65"/>
                </a:solidFill>
                <a:sym typeface="Wingdings"/>
              </a:rPr>
              <a:t>systems</a:t>
            </a:r>
            <a:r>
              <a:rPr lang="en-US" dirty="0">
                <a:sym typeface="Wingdings"/>
              </a:rPr>
              <a:t>	 recruitment, assessment, 					     	     training, coaching, QM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E547EC-2682-C343-BEEE-4BB76250F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7AE65"/>
                </a:solidFill>
              </a:rPr>
              <a:t>HOW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?</a:t>
            </a:r>
          </a:p>
        </p:txBody>
      </p:sp>
      <p:pic>
        <p:nvPicPr>
          <p:cNvPr id="13314" name="Picture 2" descr="ésultat de recherche d'images pour &quot;rocket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0" y="2207780"/>
            <a:ext cx="46672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048001" y="2478709"/>
            <a:ext cx="8906933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7AE65"/>
                </a:solidFill>
              </a:rPr>
              <a:t>		   Goal </a:t>
            </a:r>
            <a:r>
              <a:rPr lang="en-US" dirty="0">
                <a:sym typeface="Wingdings"/>
              </a:rPr>
              <a:t> 1/10’000, 100/year, 					 every5</a:t>
            </a:r>
            <a:r>
              <a:rPr lang="mr-IN" dirty="0">
                <a:sym typeface="Wingdings"/>
              </a:rPr>
              <a:t>…</a:t>
            </a:r>
            <a:endParaRPr lang="fr-CH" dirty="0">
              <a:sym typeface="Wingdings"/>
            </a:endParaRPr>
          </a:p>
          <a:p>
            <a:pPr marL="0" indent="0">
              <a:buNone/>
            </a:pPr>
            <a:br>
              <a:rPr lang="en-US" sz="1200" dirty="0">
                <a:sym typeface="Wingdings"/>
              </a:rPr>
            </a:br>
            <a:r>
              <a:rPr lang="en-US" dirty="0">
                <a:solidFill>
                  <a:srgbClr val="F7AE65"/>
                </a:solidFill>
                <a:sym typeface="Wingdings"/>
              </a:rPr>
              <a:t>		ONGOING Learning community</a:t>
            </a:r>
            <a:r>
              <a:rPr lang="en-US" dirty="0">
                <a:sym typeface="Wingdings"/>
              </a:rPr>
              <a:t>	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7AE65"/>
                </a:solidFill>
                <a:sym typeface="Wingdings"/>
              </a:rPr>
              <a:t>	 Training SYSTEMs</a:t>
            </a:r>
            <a:r>
              <a:rPr lang="en-US" dirty="0">
                <a:sym typeface="Wingdings"/>
              </a:rPr>
              <a:t>  M4, CFRI, DCPI, </a:t>
            </a:r>
            <a:r>
              <a:rPr lang="mr-IN" dirty="0">
                <a:sym typeface="Wingdings"/>
              </a:rPr>
              <a:t>…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7AE65"/>
                </a:solidFill>
                <a:sym typeface="Wingdings"/>
              </a:rPr>
              <a:t>   Stories, researches, gatherings</a:t>
            </a:r>
            <a:endParaRPr lang="en-US" dirty="0"/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>
          <a:xfrm flipV="1">
            <a:off x="4572000" y="2587625"/>
            <a:ext cx="654050" cy="370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cxnSpLocks/>
          </p:cNvCxnSpPr>
          <p:nvPr/>
        </p:nvCxnSpPr>
        <p:spPr>
          <a:xfrm>
            <a:off x="3657600" y="3533343"/>
            <a:ext cx="1282700" cy="213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752928" y="4450917"/>
            <a:ext cx="1342417" cy="4080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cxnSpLocks/>
          </p:cNvCxnSpPr>
          <p:nvPr/>
        </p:nvCxnSpPr>
        <p:spPr>
          <a:xfrm>
            <a:off x="1775298" y="5572486"/>
            <a:ext cx="1641002" cy="4346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9131681">
            <a:off x="2761119" y="2973390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b="1" cap="all" dirty="0">
                <a:solidFill>
                  <a:srgbClr val="F7AE65"/>
                </a:solidFill>
                <a:latin typeface="Roboto" charset="0"/>
                <a:ea typeface="Roboto" charset="0"/>
                <a:cs typeface="Roboto" charset="0"/>
              </a:rPr>
              <a:t>NC2P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2340AE-C8ED-E441-B873-159F64864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7AE65"/>
                </a:solidFill>
              </a:rPr>
              <a:t>How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289526" y="3022600"/>
            <a:ext cx="36830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5015" y="5613400"/>
            <a:ext cx="245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cap="all" dirty="0">
                <a:solidFill>
                  <a:srgbClr val="407E00"/>
                </a:solidFill>
                <a:latin typeface="Roboto" charset="0"/>
                <a:ea typeface="Roboto" charset="0"/>
                <a:cs typeface="Roboto" charset="0"/>
              </a:rPr>
              <a:t>Anglican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4110" y="3935990"/>
            <a:ext cx="282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cap="all" dirty="0">
                <a:solidFill>
                  <a:srgbClr val="DA986D"/>
                </a:solidFill>
                <a:latin typeface="Roboto" charset="0"/>
                <a:ea typeface="Roboto" charset="0"/>
                <a:cs typeface="Roboto" charset="0"/>
              </a:rPr>
              <a:t>Mennonite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13751" y="2452544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cap="all" dirty="0">
                <a:solidFill>
                  <a:srgbClr val="7993C3"/>
                </a:solidFill>
                <a:latin typeface="Roboto" charset="0"/>
                <a:ea typeface="Roboto" charset="0"/>
                <a:cs typeface="Roboto" charset="0"/>
              </a:rPr>
              <a:t>AOG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160163" y="3022600"/>
            <a:ext cx="5941726" cy="25908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767990" y="4967069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cap="all" dirty="0">
                <a:solidFill>
                  <a:srgbClr val="DFDBD8"/>
                </a:solidFill>
                <a:latin typeface="Roboto" charset="0"/>
                <a:ea typeface="Roboto" charset="0"/>
                <a:cs typeface="Roboto" charset="0"/>
              </a:rPr>
              <a:t>SYS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160163" y="4259481"/>
            <a:ext cx="5941726" cy="58519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160163" y="3057310"/>
            <a:ext cx="5941726" cy="259080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ésultat de recherche d'images pour &quot;rocket clipart&quot;"/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57" y="3536373"/>
            <a:ext cx="1784863" cy="17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ésultat de recherche d'images pour &quot;churches clipar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42" y="1944549"/>
            <a:ext cx="1317929" cy="12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r 17"/>
          <p:cNvGrpSpPr/>
          <p:nvPr/>
        </p:nvGrpSpPr>
        <p:grpSpPr>
          <a:xfrm>
            <a:off x="9313591" y="3742045"/>
            <a:ext cx="1107030" cy="1104235"/>
            <a:chOff x="9301036" y="3742045"/>
            <a:chExt cx="1107030" cy="1104235"/>
          </a:xfrm>
        </p:grpSpPr>
        <p:pic>
          <p:nvPicPr>
            <p:cNvPr id="20" name="Picture 4" descr="ésultat de recherche d'images pour &quot;churches clipart&quot;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036" y="4082365"/>
              <a:ext cx="498007" cy="47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ésultat de recherche d'images pour &quot;churches clipart&quot;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0059" y="4375011"/>
              <a:ext cx="498007" cy="47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ésultat de recherche d'images pour &quot;churches clipart&quot;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043" y="3742045"/>
              <a:ext cx="498007" cy="47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4" descr="ésultat de recherche d'images pour &quot;churches clipart&quot;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86" y="5313970"/>
            <a:ext cx="958265" cy="9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3F28A71-876C-EB43-8223-F0C585FF7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7AE65"/>
                </a:solidFill>
              </a:rPr>
              <a:t>How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A92A28-51A6-0944-9300-47F3788EA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89F821F-B841-6943-BA33-41ABF3DBE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996630"/>
              </p:ext>
            </p:extLst>
          </p:nvPr>
        </p:nvGraphicFramePr>
        <p:xfrm>
          <a:off x="838199" y="2730127"/>
          <a:ext cx="10515599" cy="316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lèche vers le haut 7">
            <a:extLst>
              <a:ext uri="{FF2B5EF4-FFF2-40B4-BE49-F238E27FC236}">
                <a16:creationId xmlns:a16="http://schemas.microsoft.com/office/drawing/2014/main" id="{949EE85C-4073-7444-A04F-191BFCDD174B}"/>
              </a:ext>
            </a:extLst>
          </p:cNvPr>
          <p:cNvSpPr/>
          <p:nvPr/>
        </p:nvSpPr>
        <p:spPr>
          <a:xfrm>
            <a:off x="6850251" y="5062491"/>
            <a:ext cx="712922" cy="1158006"/>
          </a:xfrm>
          <a:prstGeom prst="upArrow">
            <a:avLst>
              <a:gd name="adj1" fmla="val 34058"/>
              <a:gd name="adj2" fmla="val 50000"/>
            </a:avLst>
          </a:prstGeom>
          <a:solidFill>
            <a:srgbClr val="FDD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haut 8">
            <a:extLst>
              <a:ext uri="{FF2B5EF4-FFF2-40B4-BE49-F238E27FC236}">
                <a16:creationId xmlns:a16="http://schemas.microsoft.com/office/drawing/2014/main" id="{DC4905C6-EA4C-1945-8C49-DB7B46FCE728}"/>
              </a:ext>
            </a:extLst>
          </p:cNvPr>
          <p:cNvSpPr/>
          <p:nvPr/>
        </p:nvSpPr>
        <p:spPr>
          <a:xfrm flipV="1">
            <a:off x="9372364" y="2409028"/>
            <a:ext cx="712922" cy="1153872"/>
          </a:xfrm>
          <a:prstGeom prst="upArrow">
            <a:avLst>
              <a:gd name="adj1" fmla="val 34058"/>
              <a:gd name="adj2" fmla="val 50000"/>
            </a:avLst>
          </a:prstGeom>
          <a:solidFill>
            <a:srgbClr val="FD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BD302E4-A6CE-9447-921E-573A04F70F35}"/>
              </a:ext>
            </a:extLst>
          </p:cNvPr>
          <p:cNvGrpSpPr/>
          <p:nvPr/>
        </p:nvGrpSpPr>
        <p:grpSpPr>
          <a:xfrm>
            <a:off x="3374842" y="3771282"/>
            <a:ext cx="5406042" cy="1081162"/>
            <a:chOff x="3374842" y="3771282"/>
            <a:chExt cx="5406042" cy="1081162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AA5B6662-611C-694E-B5A6-C97E76218B55}"/>
                </a:ext>
              </a:extLst>
            </p:cNvPr>
            <p:cNvGrpSpPr/>
            <p:nvPr/>
          </p:nvGrpSpPr>
          <p:grpSpPr>
            <a:xfrm>
              <a:off x="3374842" y="3771282"/>
              <a:ext cx="451930" cy="1075364"/>
              <a:chOff x="3374842" y="3771282"/>
              <a:chExt cx="451930" cy="1075364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F0036385-E797-5A48-A9CE-0CAB6ABE2DBD}"/>
                  </a:ext>
                </a:extLst>
              </p:cNvPr>
              <p:cNvGrpSpPr/>
              <p:nvPr/>
            </p:nvGrpSpPr>
            <p:grpSpPr>
              <a:xfrm>
                <a:off x="3374842" y="3771282"/>
                <a:ext cx="451930" cy="425982"/>
                <a:chOff x="3369470" y="3771282"/>
                <a:chExt cx="451930" cy="425982"/>
              </a:xfrm>
            </p:grpSpPr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5F1D6EC2-C2AE-904A-8F2B-907BFB9190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9470" y="377128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>
                  <a:extLst>
                    <a:ext uri="{FF2B5EF4-FFF2-40B4-BE49-F238E27FC236}">
                      <a16:creationId xmlns:a16="http://schemas.microsoft.com/office/drawing/2014/main" id="{31CAB830-C18A-B44B-A8C5-E231D2D542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830" y="393764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>
                  <a:extLst>
                    <a:ext uri="{FF2B5EF4-FFF2-40B4-BE49-F238E27FC236}">
                      <a16:creationId xmlns:a16="http://schemas.microsoft.com/office/drawing/2014/main" id="{C313F045-0E80-8C44-AF9F-04B21D0D1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2660" y="4114473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E5A1F745-7350-8D47-9E90-2C65B4AC8EB1}"/>
                  </a:ext>
                </a:extLst>
              </p:cNvPr>
              <p:cNvGrpSpPr/>
              <p:nvPr/>
            </p:nvGrpSpPr>
            <p:grpSpPr>
              <a:xfrm flipV="1">
                <a:off x="3374842" y="4420664"/>
                <a:ext cx="451930" cy="425982"/>
                <a:chOff x="3369470" y="3771282"/>
                <a:chExt cx="451930" cy="425982"/>
              </a:xfrm>
            </p:grpSpPr>
            <p:cxnSp>
              <p:nvCxnSpPr>
                <p:cNvPr id="19" name="Connecteur droit 18">
                  <a:extLst>
                    <a:ext uri="{FF2B5EF4-FFF2-40B4-BE49-F238E27FC236}">
                      <a16:creationId xmlns:a16="http://schemas.microsoft.com/office/drawing/2014/main" id="{91A08451-B30D-C749-8395-3056A7BA47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9470" y="377128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EC522683-5D3E-FD4F-8693-2D68E05D31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830" y="393764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BBDFB3B2-DB7E-FE4D-A574-0F423FAEF1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2660" y="4114473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7DA8CC4-FAF6-AD40-8508-6657867D1364}"/>
                </a:ext>
              </a:extLst>
            </p:cNvPr>
            <p:cNvGrpSpPr/>
            <p:nvPr/>
          </p:nvGrpSpPr>
          <p:grpSpPr>
            <a:xfrm>
              <a:off x="5849860" y="3777080"/>
              <a:ext cx="451930" cy="1075364"/>
              <a:chOff x="3374842" y="3771282"/>
              <a:chExt cx="451930" cy="1075364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9C56F1EB-FBB1-B54A-B485-0ADE7D671572}"/>
                  </a:ext>
                </a:extLst>
              </p:cNvPr>
              <p:cNvGrpSpPr/>
              <p:nvPr/>
            </p:nvGrpSpPr>
            <p:grpSpPr>
              <a:xfrm>
                <a:off x="3374842" y="3771282"/>
                <a:ext cx="451930" cy="425982"/>
                <a:chOff x="3369470" y="3771282"/>
                <a:chExt cx="451930" cy="425982"/>
              </a:xfrm>
            </p:grpSpPr>
            <p:cxnSp>
              <p:nvCxnSpPr>
                <p:cNvPr id="29" name="Connecteur droit 28">
                  <a:extLst>
                    <a:ext uri="{FF2B5EF4-FFF2-40B4-BE49-F238E27FC236}">
                      <a16:creationId xmlns:a16="http://schemas.microsoft.com/office/drawing/2014/main" id="{77D42FB4-6A73-4643-9A8F-429A9E3C0E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9470" y="377128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DE071B4D-15A1-784D-81BC-9F5ABB9694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830" y="393764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BD662DCD-7975-A048-9812-3297AE171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2660" y="4114473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3193510B-952B-2141-8EF1-5D757ACE5AD5}"/>
                  </a:ext>
                </a:extLst>
              </p:cNvPr>
              <p:cNvGrpSpPr/>
              <p:nvPr/>
            </p:nvGrpSpPr>
            <p:grpSpPr>
              <a:xfrm flipV="1">
                <a:off x="3374842" y="4420664"/>
                <a:ext cx="451930" cy="425982"/>
                <a:chOff x="3369470" y="3771282"/>
                <a:chExt cx="451930" cy="425982"/>
              </a:xfrm>
            </p:grpSpPr>
            <p:cxnSp>
              <p:nvCxnSpPr>
                <p:cNvPr id="26" name="Connecteur droit 25">
                  <a:extLst>
                    <a:ext uri="{FF2B5EF4-FFF2-40B4-BE49-F238E27FC236}">
                      <a16:creationId xmlns:a16="http://schemas.microsoft.com/office/drawing/2014/main" id="{9C80954B-5906-CF44-B9A3-430277C9DA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9470" y="377128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8CCAD3DF-2924-A445-BE97-CC8F8AF9E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830" y="393764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D69F9AAC-8176-4D4F-A37D-3B818D415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2660" y="4114473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70F3EE97-FEE4-C542-BADC-C920150BE54D}"/>
                </a:ext>
              </a:extLst>
            </p:cNvPr>
            <p:cNvGrpSpPr/>
            <p:nvPr/>
          </p:nvGrpSpPr>
          <p:grpSpPr>
            <a:xfrm>
              <a:off x="8328954" y="3771282"/>
              <a:ext cx="451930" cy="1075364"/>
              <a:chOff x="3374842" y="3771282"/>
              <a:chExt cx="451930" cy="1075364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33B2751E-9F60-EF4A-9154-C8507EDFC4D2}"/>
                  </a:ext>
                </a:extLst>
              </p:cNvPr>
              <p:cNvGrpSpPr/>
              <p:nvPr/>
            </p:nvGrpSpPr>
            <p:grpSpPr>
              <a:xfrm>
                <a:off x="3374842" y="3771282"/>
                <a:ext cx="451930" cy="425982"/>
                <a:chOff x="3369470" y="3771282"/>
                <a:chExt cx="451930" cy="425982"/>
              </a:xfrm>
            </p:grpSpPr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AC9F56A1-1FB1-0B4B-A515-32A57FABE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9470" y="377128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D4BB62A2-AFC9-044C-AC44-DDD7A0200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830" y="393764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0D1B1159-0770-0844-B95D-A87A01322A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2660" y="4114473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123EE7C6-113B-8545-A7D9-628843AC6455}"/>
                  </a:ext>
                </a:extLst>
              </p:cNvPr>
              <p:cNvGrpSpPr/>
              <p:nvPr/>
            </p:nvGrpSpPr>
            <p:grpSpPr>
              <a:xfrm flipV="1">
                <a:off x="3374842" y="4420664"/>
                <a:ext cx="451930" cy="425982"/>
                <a:chOff x="3369470" y="3771282"/>
                <a:chExt cx="451930" cy="425982"/>
              </a:xfrm>
            </p:grpSpPr>
            <p:cxnSp>
              <p:nvCxnSpPr>
                <p:cNvPr id="35" name="Connecteur droit 34">
                  <a:extLst>
                    <a:ext uri="{FF2B5EF4-FFF2-40B4-BE49-F238E27FC236}">
                      <a16:creationId xmlns:a16="http://schemas.microsoft.com/office/drawing/2014/main" id="{B4BF52E2-CB86-1F48-971C-5623D371A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9470" y="377128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>
                  <a:extLst>
                    <a:ext uri="{FF2B5EF4-FFF2-40B4-BE49-F238E27FC236}">
                      <a16:creationId xmlns:a16="http://schemas.microsoft.com/office/drawing/2014/main" id="{84E8C329-3C78-5147-8F86-CD13F61B47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830" y="3937642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8456E04F-8706-D643-AE14-4E4F8AC525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2660" y="4114473"/>
                  <a:ext cx="108740" cy="82791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99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33016"/>
            <a:ext cx="11353800" cy="132556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7AE65"/>
                </a:solidFill>
              </a:rPr>
              <a:t>Where</a:t>
            </a:r>
            <a:r>
              <a:rPr lang="fr-FR" dirty="0">
                <a:solidFill>
                  <a:srgbClr val="F7AE65"/>
                </a:solidFill>
              </a:rPr>
              <a:t> </a:t>
            </a:r>
            <a:r>
              <a:rPr lang="fr-FR" dirty="0"/>
              <a:t>do </a:t>
            </a:r>
            <a:r>
              <a:rPr lang="fr-FR" dirty="0" err="1"/>
              <a:t>we</a:t>
            </a:r>
            <a:r>
              <a:rPr lang="fr-FR" dirty="0"/>
              <a:t> stand (Europe)?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38200" y="2512160"/>
            <a:ext cx="11234928" cy="434583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15 European countries are developing an NC2P</a:t>
            </a:r>
          </a:p>
          <a:p>
            <a:r>
              <a:rPr lang="en-GB" dirty="0"/>
              <a:t>16 Additional countries are in conversation</a:t>
            </a:r>
          </a:p>
          <a:p>
            <a:r>
              <a:rPr lang="en-GB" dirty="0"/>
              <a:t>Post-pandemic work in progress (REVITALISATION)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🇫🇷 France		(1:10’000)</a:t>
            </a:r>
          </a:p>
          <a:p>
            <a:pPr lvl="1"/>
            <a:r>
              <a:rPr lang="en-GB" dirty="0"/>
              <a:t>🇳🇴 Norway		(</a:t>
            </a:r>
            <a:r>
              <a:rPr lang="en-GB" dirty="0" err="1"/>
              <a:t>Sendt</a:t>
            </a:r>
            <a:r>
              <a:rPr lang="en-GB" dirty="0"/>
              <a:t> Norge)</a:t>
            </a:r>
          </a:p>
          <a:p>
            <a:pPr lvl="1"/>
            <a:r>
              <a:rPr lang="en-GB" dirty="0"/>
              <a:t>🇪🇸 Spain		(La PLAZA)</a:t>
            </a:r>
          </a:p>
          <a:p>
            <a:pPr lvl="1"/>
            <a:r>
              <a:rPr lang="en-GB" dirty="0"/>
              <a:t>🇨🇭 Switzerland	(every5-🇫🇷 / </a:t>
            </a:r>
            <a:r>
              <a:rPr lang="en-GB" dirty="0" err="1"/>
              <a:t>Gemeindegründung</a:t>
            </a:r>
            <a:r>
              <a:rPr lang="en-GB" dirty="0"/>
              <a:t> Schweiz-🇩🇪)</a:t>
            </a:r>
          </a:p>
          <a:p>
            <a:r>
              <a:rPr lang="en-GB" dirty="0"/>
              <a:t>Matrix</a:t>
            </a:r>
          </a:p>
          <a:p>
            <a:r>
              <a:rPr lang="en-GB" dirty="0"/>
              <a:t>Tipping point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BBBE9F-4BBA-964C-80F9-637B2C952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69" y="122661"/>
            <a:ext cx="974759" cy="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Thème Office">
  <a:themeElements>
    <a:clrScheme name="One’ 2017">
      <a:dk1>
        <a:srgbClr val="4D4744"/>
      </a:dk1>
      <a:lt1>
        <a:srgbClr val="DFDBD8"/>
      </a:lt1>
      <a:dk2>
        <a:srgbClr val="F7AE65"/>
      </a:dk2>
      <a:lt2>
        <a:srgbClr val="E7E6E6"/>
      </a:lt2>
      <a:accent1>
        <a:srgbClr val="F7AE6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7AE65"/>
      </a:hlink>
      <a:folHlink>
        <a:srgbClr val="F7AE65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200" cap="all" dirty="0" smtClean="0">
            <a:solidFill>
              <a:srgbClr val="DFDBD8"/>
            </a:solidFill>
            <a:latin typeface="Roboto Light" charset="0"/>
            <a:ea typeface="Roboto Light" charset="0"/>
            <a:cs typeface="Roboto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8071</TotalTime>
  <Words>209</Words>
  <Application>Microsoft Macintosh PowerPoint</Application>
  <PresentationFormat>Grand écran</PresentationFormat>
  <Paragraphs>99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Roboto Light</vt:lpstr>
      <vt:lpstr>1_Thème Office</vt:lpstr>
      <vt:lpstr>Présentation PowerPoint</vt:lpstr>
      <vt:lpstr>NC2P History in Europe</vt:lpstr>
      <vt:lpstr>What is an nc2p?</vt:lpstr>
      <vt:lpstr>What is an nc2p?</vt:lpstr>
      <vt:lpstr>What does it need?</vt:lpstr>
      <vt:lpstr>HOW does it work?</vt:lpstr>
      <vt:lpstr>How does it work?</vt:lpstr>
      <vt:lpstr>How does it work?</vt:lpstr>
      <vt:lpstr>Where do we stand (Europe)?</vt:lpstr>
      <vt:lpstr>Présentation PowerPoint</vt:lpstr>
      <vt:lpstr>Conclusions</vt:lpstr>
      <vt:lpstr>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v.chellinbrom@alphaevents.ch</dc:creator>
  <cp:lastModifiedBy>Christian Kuhn</cp:lastModifiedBy>
  <cp:revision>76</cp:revision>
  <dcterms:created xsi:type="dcterms:W3CDTF">2017-10-10T12:35:54Z</dcterms:created>
  <dcterms:modified xsi:type="dcterms:W3CDTF">2023-10-03T12:48:13Z</dcterms:modified>
</cp:coreProperties>
</file>