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18" r:id="rId3"/>
    <p:sldId id="319" r:id="rId4"/>
    <p:sldId id="322" r:id="rId5"/>
    <p:sldId id="288" r:id="rId6"/>
    <p:sldId id="293" r:id="rId7"/>
    <p:sldId id="291" r:id="rId8"/>
    <p:sldId id="292" r:id="rId9"/>
    <p:sldId id="321" r:id="rId10"/>
    <p:sldId id="264" r:id="rId11"/>
    <p:sldId id="272" r:id="rId12"/>
    <p:sldId id="273" r:id="rId13"/>
    <p:sldId id="275" r:id="rId14"/>
    <p:sldId id="276" r:id="rId15"/>
    <p:sldId id="30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22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B049D-6D16-0C5F-74AC-3CF534077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62D87A-4208-67BE-F4F4-68DAD4C844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D5533-5448-7F67-6D51-A12AD4433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C2698-5CB8-C0DC-D4C9-1B92E92A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3C6C7-98A5-01B3-BB4F-5C9E3BF4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74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8586-13CD-B774-B73B-29E7164C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F7DCBB-E53A-01D6-A9F0-0BF2011FF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BD06C-9BC4-D3C2-671B-80A97C62C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37F09-8DD4-6B80-EB66-5662C6462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952EE-C02D-BB69-B03C-00089B3E2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78DB8-2203-7054-D8A4-DEF9E7FA4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81E92D-9711-D37F-3227-C9500B829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CE85C-3A58-9BF8-0893-CADE789F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012EE-FBE3-3C38-7456-E44AE100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DDB44-5470-DBE2-23A4-6793872D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42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DFE3-B73F-C541-8BD7-0544C4F2B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9497B-414D-17BE-0469-C04BD6E24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1123-029B-2364-A094-8C06220CC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EB34B-7B56-B6F3-A470-A6A9BDEE1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CF300-A3CB-875A-F94A-64F3F26F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8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EFCD-18C2-7A78-B5C5-369418B5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0DB93C-D0FC-FCA4-AA25-89F70CF3D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B5920-006B-B95E-81FC-2D2A690F0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266F-8E49-F06E-52B6-B8CB48C6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E063-1CDA-2EAC-ADDE-7841B9B1A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2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D3E5-7E67-5FF6-6369-0504E6B0F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F72C4-183B-36D6-4449-561A744D5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E4CD73-82BF-400E-D0C4-40C3117273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9776C-9620-02CB-86D8-9DC7A92B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6A898-A457-DA75-EE2D-FB56A13C1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D05616-7CA1-B29E-92A1-0F4901D2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8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13D7C-F1F6-8628-EC9D-D9177D2B2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A701-9280-9EC5-75A9-1B9D320B5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079B07-9F8C-7F72-0FB3-3D9EF214C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F8897F-888A-5712-83AC-B52E52F253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7A3D6-3145-2C50-F6E0-46B8BB0A5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1D91E1-822C-2B66-C9F2-0D22546C7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AA4A3-541B-0CE6-71F7-49E1041B4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17FF0F-010C-CAC8-657B-B46A32DB9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8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43C-5E93-0F91-C329-E41FCBBD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B9FC-6D61-81F2-35F5-DD9AB8106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5C15-64CC-535E-2B8D-05FDEA26A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FA732-0166-A7F4-C906-1CB86CEDD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61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DEE44-8B52-B2DC-14AB-3181325BB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0F24DB-A35F-C414-EF06-509BBB00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004F-2C86-59AC-FFDC-FFA8DC0EE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8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33F1-3AD9-AD59-5A4A-B529C412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28D0B-F305-4842-4F82-1F8505A77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383C62-1622-E618-5C7A-C67A2AB78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54EE9F-B559-98F1-AED8-170DB5CC3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1A8FEF-CB2F-20A5-7E5B-D2CA8EFD1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ADAD62-AA91-D739-D0DB-839E13B5C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6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1CBA-502B-D7DF-1EBE-946F4961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1929D0-47E5-D6F7-94F5-4771AFD24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1FA748-70AA-703E-6D80-E0D887331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DECFE-6824-300B-CCF5-FBE2FA1EF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ECBD5-E379-6FAE-24A1-62CA6F57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AEF585-098E-32DB-C3B0-344FBF7E4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77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12C007-6CBD-3E33-DF32-47C03997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C9FB0-3898-1D71-852D-F109C327B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31B5B-6222-D1A4-0631-D9100A24B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40431-944E-4EA4-882E-16F6429218DF}" type="datetimeFigureOut">
              <a:rPr lang="en-US" smtClean="0"/>
              <a:t>10/12/2023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9489A-BD7F-1275-FEF8-A53229A42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52DA7-E5A6-A23B-A408-726BFF80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DA02-C5EC-4293-8961-3B906238D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71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0.png"/><Relationship Id="rId18" Type="http://schemas.openxmlformats.org/officeDocument/2006/relationships/image" Target="../media/image24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19.jpeg"/><Relationship Id="rId17" Type="http://schemas.openxmlformats.org/officeDocument/2006/relationships/image" Target="../media/image23.png"/><Relationship Id="rId2" Type="http://schemas.openxmlformats.org/officeDocument/2006/relationships/image" Target="../media/image2.jp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8.emf"/><Relationship Id="rId5" Type="http://schemas.openxmlformats.org/officeDocument/2006/relationships/image" Target="../media/image13.png"/><Relationship Id="rId15" Type="http://schemas.openxmlformats.org/officeDocument/2006/relationships/image" Target="../media/image21.jpe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5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Folded Corner 4">
            <a:extLst>
              <a:ext uri="{FF2B5EF4-FFF2-40B4-BE49-F238E27FC236}">
                <a16:creationId xmlns:a16="http://schemas.microsoft.com/office/drawing/2014/main" id="{84B24494-6710-731F-E107-1F398343A933}"/>
              </a:ext>
            </a:extLst>
          </p:cNvPr>
          <p:cNvSpPr/>
          <p:nvPr/>
        </p:nvSpPr>
        <p:spPr>
          <a:xfrm>
            <a:off x="2013521" y="1460077"/>
            <a:ext cx="7039992" cy="6085643"/>
          </a:xfrm>
          <a:prstGeom prst="foldedCorner">
            <a:avLst/>
          </a:prstGeom>
          <a:blipFill dpi="0" rotWithShape="1">
            <a:blip r:embed="rId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11835685" y="0"/>
            <a:ext cx="356315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80"/>
          <a:stretch/>
        </p:blipFill>
        <p:spPr>
          <a:xfrm>
            <a:off x="-88280" y="-40524"/>
            <a:ext cx="243410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14"/>
          <a:stretch/>
        </p:blipFill>
        <p:spPr>
          <a:xfrm>
            <a:off x="9398363" y="-97674"/>
            <a:ext cx="2917460" cy="710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6212F2-7A62-58B5-AD11-F64EAD2003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19819" r="6813" b="17862"/>
          <a:stretch/>
        </p:blipFill>
        <p:spPr>
          <a:xfrm>
            <a:off x="2013521" y="807200"/>
            <a:ext cx="7441990" cy="17430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EE1E41-2DC2-B782-5DDE-1CDC482921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" t="23890" r="7873" b="23563"/>
          <a:stretch/>
        </p:blipFill>
        <p:spPr>
          <a:xfrm>
            <a:off x="7273211" y="1238249"/>
            <a:ext cx="1069975" cy="6643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68996-0356-016F-9897-142020E6AE86}"/>
              </a:ext>
            </a:extLst>
          </p:cNvPr>
          <p:cNvSpPr txBox="1"/>
          <p:nvPr/>
        </p:nvSpPr>
        <p:spPr>
          <a:xfrm>
            <a:off x="3000895" y="2365610"/>
            <a:ext cx="56169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Church Planting Roundtable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latin typeface="Montserrat Medium" pitchFamily="2" charset="0"/>
              </a:rPr>
              <a:t>Dominican Republic</a:t>
            </a:r>
          </a:p>
        </p:txBody>
      </p:sp>
    </p:spTree>
    <p:extLst>
      <p:ext uri="{BB962C8B-B14F-4D97-AF65-F5344CB8AC3E}">
        <p14:creationId xmlns:p14="http://schemas.microsoft.com/office/powerpoint/2010/main" val="1586455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2453159" y="3321673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2060"/>
                </a:solidFill>
              </a:rPr>
              <a:t>2018-2022</a:t>
            </a:r>
            <a:endParaRPr lang="es-DO" sz="3200" b="1" dirty="0">
              <a:solidFill>
                <a:srgbClr val="00206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825451" y="2445334"/>
            <a:ext cx="116419" cy="247542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>
              <a:solidFill>
                <a:srgbClr val="00206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4518069" y="5394058"/>
            <a:ext cx="6096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>
                <a:solidFill>
                  <a:srgbClr val="0070C0"/>
                </a:solidFill>
              </a:rPr>
              <a:t>2018-2022</a:t>
            </a:r>
            <a:r>
              <a:rPr lang="es-ES" sz="3200" dirty="0">
                <a:solidFill>
                  <a:srgbClr val="002060"/>
                </a:solidFill>
              </a:rPr>
              <a:t> / </a:t>
            </a:r>
            <a:r>
              <a:rPr lang="es-ES" sz="4000" b="1" dirty="0"/>
              <a:t>622</a:t>
            </a:r>
            <a:r>
              <a:rPr lang="es-ES" sz="2800" dirty="0">
                <a:solidFill>
                  <a:srgbClr val="002060"/>
                </a:solidFill>
              </a:rPr>
              <a:t> / </a:t>
            </a:r>
            <a:r>
              <a:rPr lang="es-ES" sz="2800" b="1" dirty="0">
                <a:solidFill>
                  <a:srgbClr val="002060"/>
                </a:solidFill>
              </a:rPr>
              <a:t>NEW CHURCHES </a:t>
            </a:r>
            <a:endParaRPr lang="es-DO" sz="2800" b="1" dirty="0">
              <a:solidFill>
                <a:srgbClr val="002060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32EFBC3C-E5D5-E81F-ACA6-D9A1A7DB1F26}"/>
              </a:ext>
            </a:extLst>
          </p:cNvPr>
          <p:cNvSpPr/>
          <p:nvPr/>
        </p:nvSpPr>
        <p:spPr>
          <a:xfrm>
            <a:off x="7005365" y="4585106"/>
            <a:ext cx="320168" cy="808952"/>
          </a:xfrm>
          <a:prstGeom prst="down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8">
            <a:extLst>
              <a:ext uri="{FF2B5EF4-FFF2-40B4-BE49-F238E27FC236}">
                <a16:creationId xmlns:a16="http://schemas.microsoft.com/office/drawing/2014/main" id="{CA72CA5F-B570-0432-704E-DA27BD7CE3A9}"/>
              </a:ext>
            </a:extLst>
          </p:cNvPr>
          <p:cNvSpPr txBox="1"/>
          <p:nvPr/>
        </p:nvSpPr>
        <p:spPr>
          <a:xfrm>
            <a:off x="5172984" y="2921127"/>
            <a:ext cx="50269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2018-2019  </a:t>
            </a:r>
            <a:r>
              <a:rPr lang="es-ES" sz="2400" b="1" dirty="0">
                <a:solidFill>
                  <a:srgbClr val="FF0000"/>
                </a:solidFill>
              </a:rPr>
              <a:t>     </a:t>
            </a:r>
            <a:r>
              <a:rPr lang="en-US" sz="2400" b="1" dirty="0"/>
              <a:t>148 </a:t>
            </a:r>
            <a:r>
              <a:rPr lang="en-US" sz="2400" b="1" dirty="0" err="1"/>
              <a:t>new</a:t>
            </a:r>
            <a:r>
              <a:rPr lang="en-US" sz="2400" b="1" dirty="0"/>
              <a:t> Churches </a:t>
            </a:r>
            <a:endParaRPr lang="es-ES" sz="2400" b="1" dirty="0">
              <a:solidFill>
                <a:srgbClr val="FF0000"/>
              </a:solidFill>
            </a:endParaRPr>
          </a:p>
          <a:p>
            <a:r>
              <a:rPr lang="es-ES" sz="2400" b="1" dirty="0">
                <a:solidFill>
                  <a:srgbClr val="FF0000"/>
                </a:solidFill>
              </a:rPr>
              <a:t>2019-2020</a:t>
            </a:r>
            <a:r>
              <a:rPr lang="es-ES" sz="2400" dirty="0"/>
              <a:t>       </a:t>
            </a:r>
            <a:r>
              <a:rPr lang="es-ES" sz="2400" b="1" dirty="0">
                <a:solidFill>
                  <a:srgbClr val="002060"/>
                </a:solidFill>
              </a:rPr>
              <a:t>85   new churches     </a:t>
            </a:r>
          </a:p>
          <a:p>
            <a:r>
              <a:rPr lang="es-ES" sz="2400" dirty="0"/>
              <a:t>2020-2021       </a:t>
            </a:r>
            <a:r>
              <a:rPr lang="es-ES" sz="2400" b="1" dirty="0">
                <a:solidFill>
                  <a:srgbClr val="002060"/>
                </a:solidFill>
              </a:rPr>
              <a:t>144 new churches</a:t>
            </a:r>
          </a:p>
          <a:p>
            <a:r>
              <a:rPr lang="es-ES" sz="2400" b="1" dirty="0">
                <a:solidFill>
                  <a:srgbClr val="002060"/>
                </a:solidFill>
              </a:rPr>
              <a:t>2021-2022 	</a:t>
            </a:r>
            <a:r>
              <a:rPr lang="en-US" sz="2400" b="1" dirty="0"/>
              <a:t>245 </a:t>
            </a:r>
            <a:r>
              <a:rPr lang="en-US" sz="2400" b="1" dirty="0" err="1"/>
              <a:t>new</a:t>
            </a:r>
            <a:r>
              <a:rPr lang="en-US" sz="2400" b="1" dirty="0"/>
              <a:t> Churches </a:t>
            </a:r>
            <a:endParaRPr lang="es-DO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4" descr="Imagenes PNG de CoronaVirus Animados - Mega Idea">
            <a:extLst>
              <a:ext uri="{FF2B5EF4-FFF2-40B4-BE49-F238E27FC236}">
                <a16:creationId xmlns:a16="http://schemas.microsoft.com/office/drawing/2014/main" id="{E3FC1D5E-C93A-9DAE-F324-CF5A5FE20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895" y="3394429"/>
            <a:ext cx="341027" cy="34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B487C5-7819-DD96-6829-1C5DF2534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635" y="292135"/>
            <a:ext cx="2224077" cy="13384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532980-636A-4848-EBAC-5520A4F666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031" y="620036"/>
            <a:ext cx="3192969" cy="9540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02CC94-6AB7-80AB-63D8-365742710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4157" r="2522" b="8855"/>
          <a:stretch/>
        </p:blipFill>
        <p:spPr>
          <a:xfrm>
            <a:off x="233874" y="608691"/>
            <a:ext cx="4526339" cy="119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7">
            <a:extLst>
              <a:ext uri="{FF2B5EF4-FFF2-40B4-BE49-F238E27FC236}">
                <a16:creationId xmlns:a16="http://schemas.microsoft.com/office/drawing/2014/main" id="{D13F0286-ED5F-DAF3-5907-52B7550B5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90" y="1547438"/>
            <a:ext cx="3598116" cy="35184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53847-0518-1273-1121-D1E13C309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3"/>
          <a:stretch/>
        </p:blipFill>
        <p:spPr>
          <a:xfrm>
            <a:off x="3559630" y="1329591"/>
            <a:ext cx="7968343" cy="4430007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A626B96-8786-684D-3619-C389C0E2E3ED}"/>
              </a:ext>
            </a:extLst>
          </p:cNvPr>
          <p:cNvSpPr/>
          <p:nvPr/>
        </p:nvSpPr>
        <p:spPr>
          <a:xfrm>
            <a:off x="0" y="4069976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828D1A9-AE4E-FEB2-D67F-36EEB4EC770F}"/>
              </a:ext>
            </a:extLst>
          </p:cNvPr>
          <p:cNvSpPr/>
          <p:nvPr/>
        </p:nvSpPr>
        <p:spPr>
          <a:xfrm rot="10800000">
            <a:off x="10425952" y="0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579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3A626B96-8786-684D-3619-C389C0E2E3ED}"/>
              </a:ext>
            </a:extLst>
          </p:cNvPr>
          <p:cNvSpPr/>
          <p:nvPr/>
        </p:nvSpPr>
        <p:spPr>
          <a:xfrm>
            <a:off x="0" y="4069976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E828D1A9-AE4E-FEB2-D67F-36EEB4EC770F}"/>
              </a:ext>
            </a:extLst>
          </p:cNvPr>
          <p:cNvSpPr/>
          <p:nvPr/>
        </p:nvSpPr>
        <p:spPr>
          <a:xfrm rot="10800000">
            <a:off x="10425952" y="0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ADEA3-E94F-6694-FED2-E7E9773327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83"/>
          <a:stretch/>
        </p:blipFill>
        <p:spPr>
          <a:xfrm>
            <a:off x="3343274" y="1371391"/>
            <a:ext cx="8639175" cy="4886533"/>
          </a:xfrm>
          <a:prstGeom prst="rect">
            <a:avLst/>
          </a:prstGeom>
        </p:spPr>
      </p:pic>
      <p:pic>
        <p:nvPicPr>
          <p:cNvPr id="8" name="Imagen 5">
            <a:extLst>
              <a:ext uri="{FF2B5EF4-FFF2-40B4-BE49-F238E27FC236}">
                <a16:creationId xmlns:a16="http://schemas.microsoft.com/office/drawing/2014/main" id="{B4D00053-343E-CE2E-424D-CEA549CB2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2147627"/>
            <a:ext cx="2579431" cy="25627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C66584-97AB-FB67-EF33-B9768CCD56A0}"/>
              </a:ext>
            </a:extLst>
          </p:cNvPr>
          <p:cNvSpPr txBox="1"/>
          <p:nvPr/>
        </p:nvSpPr>
        <p:spPr>
          <a:xfrm>
            <a:off x="5486400" y="533400"/>
            <a:ext cx="36744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022A80"/>
                </a:solidFill>
                <a:latin typeface="Century Gothic" panose="020B0502020202020204" pitchFamily="34" charset="0"/>
              </a:rPr>
              <a:t>Church</a:t>
            </a:r>
            <a:r>
              <a:rPr lang="en-US" sz="3200" b="1" dirty="0">
                <a:solidFill>
                  <a:srgbClr val="022A80"/>
                </a:solidFill>
                <a:latin typeface="Century Gothic" panose="020B0502020202020204" pitchFamily="34" charset="0"/>
              </a:rPr>
              <a:t> of God MI</a:t>
            </a:r>
          </a:p>
        </p:txBody>
      </p:sp>
    </p:spTree>
    <p:extLst>
      <p:ext uri="{BB962C8B-B14F-4D97-AF65-F5344CB8AC3E}">
        <p14:creationId xmlns:p14="http://schemas.microsoft.com/office/powerpoint/2010/main" val="3437171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8D8FF-08FD-7970-888C-0C160F9D9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8150" y="194467"/>
            <a:ext cx="4829175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>
                    <a:lumMod val="50000"/>
                  </a:schemeClr>
                </a:solidFill>
              </a:rPr>
              <a:t>Defenders of the Faith</a:t>
            </a:r>
          </a:p>
        </p:txBody>
      </p:sp>
      <p:pic>
        <p:nvPicPr>
          <p:cNvPr id="4" name="Imagen 9">
            <a:extLst>
              <a:ext uri="{FF2B5EF4-FFF2-40B4-BE49-F238E27FC236}">
                <a16:creationId xmlns:a16="http://schemas.microsoft.com/office/drawing/2014/main" id="{E780AFE3-6EC1-D31C-CC24-9BEE3839C3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59"/>
          <a:stretch/>
        </p:blipFill>
        <p:spPr>
          <a:xfrm>
            <a:off x="223043" y="2346452"/>
            <a:ext cx="2367757" cy="2165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6A3AFA-8D9C-FAF1-5F24-04242EF416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6" t="11528" r="10703" b="18333"/>
          <a:stretch/>
        </p:blipFill>
        <p:spPr>
          <a:xfrm>
            <a:off x="2691607" y="1283787"/>
            <a:ext cx="9163050" cy="4716964"/>
          </a:xfrm>
          <a:prstGeom prst="rect">
            <a:avLst/>
          </a:prstGeom>
        </p:spPr>
      </p:pic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77F30174-0B8D-115F-4B30-8FBB2AC7321A}"/>
              </a:ext>
            </a:extLst>
          </p:cNvPr>
          <p:cNvSpPr/>
          <p:nvPr/>
        </p:nvSpPr>
        <p:spPr>
          <a:xfrm>
            <a:off x="0" y="4069976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A51BDF3E-53D1-7F76-4126-D37ED8807750}"/>
              </a:ext>
            </a:extLst>
          </p:cNvPr>
          <p:cNvSpPr/>
          <p:nvPr/>
        </p:nvSpPr>
        <p:spPr>
          <a:xfrm rot="10800000">
            <a:off x="10425952" y="0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9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EEC77-AD0A-03DD-7552-FA8C93EF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4187" y="174625"/>
            <a:ext cx="8467725" cy="1325563"/>
          </a:xfrm>
        </p:spPr>
        <p:txBody>
          <a:bodyPr>
            <a:normAutofit/>
          </a:bodyPr>
          <a:lstStyle/>
          <a:p>
            <a:r>
              <a:rPr lang="en-US" sz="3200" dirty="0" err="1">
                <a:solidFill>
                  <a:srgbClr val="6A1654"/>
                </a:solidFill>
                <a:latin typeface="Arial Black" panose="020B0A04020102020204" pitchFamily="34" charset="0"/>
              </a:rPr>
              <a:t>Church</a:t>
            </a:r>
            <a:r>
              <a:rPr lang="en-US" sz="3200" dirty="0">
                <a:solidFill>
                  <a:srgbClr val="6A1654"/>
                </a:solidFill>
                <a:latin typeface="Arial Black" panose="020B0A04020102020204" pitchFamily="34" charset="0"/>
              </a:rPr>
              <a:t> of God of </a:t>
            </a:r>
            <a:r>
              <a:rPr lang="en-US" sz="3200" b="0" i="0" dirty="0" err="1">
                <a:solidFill>
                  <a:srgbClr val="6A1654"/>
                </a:solidFill>
                <a:effectLst/>
                <a:latin typeface="Arial Black" panose="020B0A04020102020204" pitchFamily="34" charset="0"/>
              </a:rPr>
              <a:t>Prophecy</a:t>
            </a:r>
            <a:endParaRPr lang="en-US" sz="3200" dirty="0">
              <a:solidFill>
                <a:srgbClr val="6A1654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Imagen 8">
            <a:extLst>
              <a:ext uri="{FF2B5EF4-FFF2-40B4-BE49-F238E27FC236}">
                <a16:creationId xmlns:a16="http://schemas.microsoft.com/office/drawing/2014/main" id="{8C4EC416-4D9F-6636-700D-72320D8BA6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29" y="1880675"/>
            <a:ext cx="1971533" cy="3096649"/>
          </a:xfrm>
          <a:prstGeom prst="rect">
            <a:avLst/>
          </a:prstGeom>
        </p:spPr>
      </p:pic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4AC9D6D-B5DC-4B36-469B-172E29914A03}"/>
              </a:ext>
            </a:extLst>
          </p:cNvPr>
          <p:cNvSpPr/>
          <p:nvPr/>
        </p:nvSpPr>
        <p:spPr>
          <a:xfrm>
            <a:off x="0" y="4069976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56E57B53-0DB3-6E02-B65A-5D2E4C710F7C}"/>
              </a:ext>
            </a:extLst>
          </p:cNvPr>
          <p:cNvSpPr/>
          <p:nvPr/>
        </p:nvSpPr>
        <p:spPr>
          <a:xfrm rot="10800000">
            <a:off x="10425952" y="0"/>
            <a:ext cx="1766048" cy="2788024"/>
          </a:xfrm>
          <a:prstGeom prst="triangle">
            <a:avLst>
              <a:gd name="adj" fmla="val 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4A4D1A2C-1D08-7479-4080-DD9083D3AF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362709-4B2D-F8CF-C190-D70A8F570F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4" y="1394012"/>
            <a:ext cx="8934450" cy="48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27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9879820-9BEB-1974-80E0-5026D5702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25" t="34833" r="21373" b="30805"/>
          <a:stretch/>
        </p:blipFill>
        <p:spPr>
          <a:xfrm>
            <a:off x="682168" y="1965805"/>
            <a:ext cx="2367757" cy="22349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352D38-00EA-67D9-B554-AD02DA661496}"/>
              </a:ext>
            </a:extLst>
          </p:cNvPr>
          <p:cNvSpPr txBox="1"/>
          <p:nvPr/>
        </p:nvSpPr>
        <p:spPr>
          <a:xfrm>
            <a:off x="3145589" y="1965805"/>
            <a:ext cx="6332433" cy="2649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National </a:t>
            </a:r>
            <a:r>
              <a:rPr lang="en-US" sz="1800" dirty="0" err="1">
                <a:effectLst/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Rountable</a:t>
            </a:r>
            <a:r>
              <a:rPr lang="en-US" sz="1800" dirty="0">
                <a:effectLst/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converge unity, purpose and </a:t>
            </a:r>
            <a:r>
              <a:rPr lang="en-US" dirty="0"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joint work; it is a space</a:t>
            </a:r>
            <a:r>
              <a:rPr lang="en-US" sz="1800" dirty="0">
                <a:effectLst/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where we are all equal</a:t>
            </a:r>
            <a:r>
              <a:rPr lang="en-US" dirty="0"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; it also provides us with a national vision, which translates into the territorial, in order to bring about transformation at all levels.</a:t>
            </a:r>
            <a:endParaRPr lang="en-US" sz="1800" dirty="0">
              <a:effectLst/>
              <a:latin typeface="Montserrat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It is a Platform of fellowship, brotherhood, care of one another and celebration.</a:t>
            </a:r>
            <a:endParaRPr lang="en-US" sz="1800" dirty="0">
              <a:effectLst/>
              <a:latin typeface="Montserrat Medium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Montserrat Medium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00FA78-785D-EB3C-F0DE-28D52ABEBDAE}"/>
              </a:ext>
            </a:extLst>
          </p:cNvPr>
          <p:cNvSpPr txBox="1"/>
          <p:nvPr/>
        </p:nvSpPr>
        <p:spPr>
          <a:xfrm>
            <a:off x="247915" y="4413988"/>
            <a:ext cx="3413114" cy="4026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DO" dirty="0">
                <a:latin typeface="Montserrat Medium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Bishop</a:t>
            </a:r>
            <a:r>
              <a:rPr lang="es-DO" sz="2000" dirty="0">
                <a:effectLst/>
                <a:latin typeface="Montserrat ExtraBold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Samuel Compres</a:t>
            </a:r>
            <a:endParaRPr lang="en-US" sz="2000" dirty="0">
              <a:effectLst/>
              <a:latin typeface="Montserrat ExtraBold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Isosceles Triangle 8">
            <a:extLst>
              <a:ext uri="{FF2B5EF4-FFF2-40B4-BE49-F238E27FC236}">
                <a16:creationId xmlns:a16="http://schemas.microsoft.com/office/drawing/2014/main" id="{0ABD950E-CCC3-1F1D-5D1D-AAACC5792313}"/>
              </a:ext>
            </a:extLst>
          </p:cNvPr>
          <p:cNvSpPr/>
          <p:nvPr/>
        </p:nvSpPr>
        <p:spPr>
          <a:xfrm rot="10800000">
            <a:off x="0" y="-3"/>
            <a:ext cx="2343150" cy="3712031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8">
            <a:extLst>
              <a:ext uri="{FF2B5EF4-FFF2-40B4-BE49-F238E27FC236}">
                <a16:creationId xmlns:a16="http://schemas.microsoft.com/office/drawing/2014/main" id="{5C3E5D54-6EB7-9FEA-E451-6E4FDF921CB1}"/>
              </a:ext>
            </a:extLst>
          </p:cNvPr>
          <p:cNvSpPr/>
          <p:nvPr/>
        </p:nvSpPr>
        <p:spPr>
          <a:xfrm>
            <a:off x="9836071" y="3941805"/>
            <a:ext cx="2343150" cy="2916196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578D10-39AA-7DFC-453B-B79CD8E6AF07}"/>
              </a:ext>
            </a:extLst>
          </p:cNvPr>
          <p:cNvSpPr txBox="1"/>
          <p:nvPr/>
        </p:nvSpPr>
        <p:spPr>
          <a:xfrm>
            <a:off x="127561" y="4745387"/>
            <a:ext cx="460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National Supervisor of </a:t>
            </a:r>
            <a:r>
              <a:rPr lang="en-US" dirty="0" err="1"/>
              <a:t>Cristianización</a:t>
            </a:r>
            <a:r>
              <a:rPr lang="en-US" dirty="0"/>
              <a:t> Nacional </a:t>
            </a:r>
          </a:p>
        </p:txBody>
      </p:sp>
      <p:pic>
        <p:nvPicPr>
          <p:cNvPr id="8" name="Imagen 6">
            <a:extLst>
              <a:ext uri="{FF2B5EF4-FFF2-40B4-BE49-F238E27FC236}">
                <a16:creationId xmlns:a16="http://schemas.microsoft.com/office/drawing/2014/main" id="{F7109C34-533F-F29E-0CBA-5148728A91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6556" r="13870" b="16895"/>
          <a:stretch/>
        </p:blipFill>
        <p:spPr>
          <a:xfrm>
            <a:off x="9573686" y="1965805"/>
            <a:ext cx="2509555" cy="2053273"/>
          </a:xfrm>
          <a:prstGeom prst="rect">
            <a:avLst/>
          </a:prstGeom>
          <a:ln w="3810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B55671-F2C4-FFE4-8466-E6F2C7AEC76C}"/>
              </a:ext>
            </a:extLst>
          </p:cNvPr>
          <p:cNvSpPr txBox="1"/>
          <p:nvPr/>
        </p:nvSpPr>
        <p:spPr>
          <a:xfrm>
            <a:off x="3075709" y="1346662"/>
            <a:ext cx="2726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3600" dirty="0" err="1"/>
              <a:t>Testimony</a:t>
            </a:r>
            <a:r>
              <a:rPr lang="es-PR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6272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622A9-D980-10C1-3033-E7C5836BB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6960" y="2479674"/>
            <a:ext cx="4915415" cy="3911601"/>
          </a:xfrm>
        </p:spPr>
        <p:txBody>
          <a:bodyPr>
            <a:normAutofit/>
          </a:bodyPr>
          <a:lstStyle/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Unite </a:t>
            </a:r>
          </a:p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Create fellowship</a:t>
            </a:r>
          </a:p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Pray </a:t>
            </a:r>
          </a:p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Proclaim</a:t>
            </a:r>
          </a:p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Motivate </a:t>
            </a:r>
          </a:p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Exchanges resources </a:t>
            </a:r>
          </a:p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Learn </a:t>
            </a:r>
          </a:p>
          <a:p>
            <a:r>
              <a:rPr lang="en-US" sz="2500" dirty="0">
                <a:solidFill>
                  <a:srgbClr val="002060"/>
                </a:solidFill>
                <a:latin typeface="Montserrat Medium" pitchFamily="2" charset="0"/>
              </a:rPr>
              <a:t>Celebrate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D8FE7-96FF-C4B9-4AC0-5D8402A12A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8" t="6944" r="19502" b="13611"/>
          <a:stretch/>
        </p:blipFill>
        <p:spPr>
          <a:xfrm>
            <a:off x="947573" y="1792061"/>
            <a:ext cx="5257284" cy="4676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06B9FD-325D-452A-5246-CEFF1CB394FA}"/>
              </a:ext>
            </a:extLst>
          </p:cNvPr>
          <p:cNvSpPr txBox="1"/>
          <p:nvPr/>
        </p:nvSpPr>
        <p:spPr>
          <a:xfrm>
            <a:off x="6438385" y="1578199"/>
            <a:ext cx="494399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Montserrat ExtraBold" pitchFamily="2" charset="0"/>
              </a:rPr>
              <a:t>The Round Table Platform offers the opportunity to: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5A147-E57B-7CDB-223D-3785F3931E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0349" r="6490" b="21063"/>
          <a:stretch/>
        </p:blipFill>
        <p:spPr>
          <a:xfrm>
            <a:off x="6779371" y="466725"/>
            <a:ext cx="3645896" cy="8096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5A64856-AA6A-35F1-81CD-7FB927C5EE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4549" r="2503" b="17785"/>
          <a:stretch/>
        </p:blipFill>
        <p:spPr>
          <a:xfrm>
            <a:off x="9387043" y="616350"/>
            <a:ext cx="547688" cy="395276"/>
          </a:xfrm>
          <a:prstGeom prst="rect">
            <a:avLst/>
          </a:prstGeom>
        </p:spPr>
      </p:pic>
      <p:sp>
        <p:nvSpPr>
          <p:cNvPr id="11" name="Isosceles Triangle 8">
            <a:extLst>
              <a:ext uri="{FF2B5EF4-FFF2-40B4-BE49-F238E27FC236}">
                <a16:creationId xmlns:a16="http://schemas.microsoft.com/office/drawing/2014/main" id="{ECD3AC6D-6074-9EC6-AD8B-9B8CE77C78F6}"/>
              </a:ext>
            </a:extLst>
          </p:cNvPr>
          <p:cNvSpPr/>
          <p:nvPr/>
        </p:nvSpPr>
        <p:spPr>
          <a:xfrm rot="10800000">
            <a:off x="0" y="0"/>
            <a:ext cx="2343150" cy="2562225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92B81E6B-979D-4A06-9911-843DED2E3FB9}"/>
              </a:ext>
            </a:extLst>
          </p:cNvPr>
          <p:cNvSpPr/>
          <p:nvPr/>
        </p:nvSpPr>
        <p:spPr>
          <a:xfrm>
            <a:off x="9882593" y="4295775"/>
            <a:ext cx="2343150" cy="2562225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45FA0-F068-21EE-D5A0-B7015011BA04}"/>
              </a:ext>
            </a:extLst>
          </p:cNvPr>
          <p:cNvSpPr txBox="1"/>
          <p:nvPr/>
        </p:nvSpPr>
        <p:spPr>
          <a:xfrm>
            <a:off x="3422765" y="5945975"/>
            <a:ext cx="17976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1531239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78093-7ABE-58F2-A910-AEE0A2CDE9AC}"/>
              </a:ext>
            </a:extLst>
          </p:cNvPr>
          <p:cNvSpPr txBox="1"/>
          <p:nvPr/>
        </p:nvSpPr>
        <p:spPr>
          <a:xfrm>
            <a:off x="1171575" y="2279577"/>
            <a:ext cx="8130989" cy="4018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It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has been an organic movement of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Spirit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that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we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are willing to share with those who are interested in the expansion of the Kingdom through the planting of healthy churches.  </a:t>
            </a:r>
          </a:p>
          <a:p>
            <a:pPr marL="34290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It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encompasses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a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national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vision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for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mission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.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That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is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spiritual,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strategic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experience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and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collaborative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support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to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share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resources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materials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coaching and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leadership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between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organizations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kern="1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  <p:sp>
        <p:nvSpPr>
          <p:cNvPr id="3" name="Isosceles Triangle 8">
            <a:extLst>
              <a:ext uri="{FF2B5EF4-FFF2-40B4-BE49-F238E27FC236}">
                <a16:creationId xmlns:a16="http://schemas.microsoft.com/office/drawing/2014/main" id="{ED47B87A-5B50-FC22-D9D9-8CAD5207DB99}"/>
              </a:ext>
            </a:extLst>
          </p:cNvPr>
          <p:cNvSpPr/>
          <p:nvPr/>
        </p:nvSpPr>
        <p:spPr>
          <a:xfrm rot="10800000">
            <a:off x="0" y="-1"/>
            <a:ext cx="2343150" cy="1489513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8">
            <a:extLst>
              <a:ext uri="{FF2B5EF4-FFF2-40B4-BE49-F238E27FC236}">
                <a16:creationId xmlns:a16="http://schemas.microsoft.com/office/drawing/2014/main" id="{DA870644-15B6-79AE-1165-A84759E64DE8}"/>
              </a:ext>
            </a:extLst>
          </p:cNvPr>
          <p:cNvSpPr/>
          <p:nvPr/>
        </p:nvSpPr>
        <p:spPr>
          <a:xfrm>
            <a:off x="9836071" y="5368487"/>
            <a:ext cx="2343150" cy="1489513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613CA-030C-644E-CA67-EC0D325C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0349" r="6490" b="21063"/>
          <a:stretch/>
        </p:blipFill>
        <p:spPr>
          <a:xfrm>
            <a:off x="9063318" y="390744"/>
            <a:ext cx="2617008" cy="581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F769C-49EF-236C-2D58-D3945F824169}"/>
              </a:ext>
            </a:extLst>
          </p:cNvPr>
          <p:cNvSpPr txBox="1"/>
          <p:nvPr/>
        </p:nvSpPr>
        <p:spPr>
          <a:xfrm>
            <a:off x="770964" y="1210235"/>
            <a:ext cx="517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WHAT IS THE NATIONAL </a:t>
            </a:r>
            <a:r>
              <a:rPr lang="es-PR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ROUND</a:t>
            </a:r>
            <a:r>
              <a:rPr lang="es-PR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TABLE?</a:t>
            </a:r>
            <a:endParaRPr lang="en-US" sz="2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125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C78093-7ABE-58F2-A910-AEE0A2CDE9AC}"/>
              </a:ext>
            </a:extLst>
          </p:cNvPr>
          <p:cNvSpPr txBox="1"/>
          <p:nvPr/>
        </p:nvSpPr>
        <p:spPr>
          <a:xfrm>
            <a:off x="1171575" y="2279577"/>
            <a:ext cx="8130989" cy="372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kern="1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3.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It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is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a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practical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and concrete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manifestation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of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unity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of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Church in </a:t>
            </a:r>
            <a:r>
              <a:rPr lang="es-PR" sz="2400" kern="100" dirty="0" err="1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our</a:t>
            </a:r>
            <a:r>
              <a:rPr lang="es-PR" sz="2400" kern="100" dirty="0"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country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and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expresses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in a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powerful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and visible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way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testimony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by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which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Christ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prayed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for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his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Church,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that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“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all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may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be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one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; as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thou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O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Father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in me, and I in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,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may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also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be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one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in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us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;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that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world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may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believe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that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thou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hast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</a:t>
            </a:r>
            <a:r>
              <a:rPr lang="es-PR" sz="2400" kern="100" dirty="0" err="1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sent</a:t>
            </a:r>
            <a:r>
              <a:rPr lang="es-PR" sz="2400" kern="100" dirty="0"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 me” (John 17:21).</a:t>
            </a:r>
            <a:endParaRPr lang="en-US" sz="2400" kern="1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2400" kern="100" dirty="0">
              <a:effectLst/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  <p:sp>
        <p:nvSpPr>
          <p:cNvPr id="3" name="Isosceles Triangle 8">
            <a:extLst>
              <a:ext uri="{FF2B5EF4-FFF2-40B4-BE49-F238E27FC236}">
                <a16:creationId xmlns:a16="http://schemas.microsoft.com/office/drawing/2014/main" id="{ED47B87A-5B50-FC22-D9D9-8CAD5207DB99}"/>
              </a:ext>
            </a:extLst>
          </p:cNvPr>
          <p:cNvSpPr/>
          <p:nvPr/>
        </p:nvSpPr>
        <p:spPr>
          <a:xfrm rot="10800000">
            <a:off x="0" y="-1"/>
            <a:ext cx="2343150" cy="1489513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8">
            <a:extLst>
              <a:ext uri="{FF2B5EF4-FFF2-40B4-BE49-F238E27FC236}">
                <a16:creationId xmlns:a16="http://schemas.microsoft.com/office/drawing/2014/main" id="{DA870644-15B6-79AE-1165-A84759E64DE8}"/>
              </a:ext>
            </a:extLst>
          </p:cNvPr>
          <p:cNvSpPr/>
          <p:nvPr/>
        </p:nvSpPr>
        <p:spPr>
          <a:xfrm>
            <a:off x="9836071" y="5368487"/>
            <a:ext cx="2343150" cy="1489513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E613CA-030C-644E-CA67-EC0D325C32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0349" r="6490" b="21063"/>
          <a:stretch/>
        </p:blipFill>
        <p:spPr>
          <a:xfrm>
            <a:off x="9063318" y="390744"/>
            <a:ext cx="2617008" cy="5811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AF769C-49EF-236C-2D58-D3945F824169}"/>
              </a:ext>
            </a:extLst>
          </p:cNvPr>
          <p:cNvSpPr txBox="1"/>
          <p:nvPr/>
        </p:nvSpPr>
        <p:spPr>
          <a:xfrm>
            <a:off x="770964" y="1210235"/>
            <a:ext cx="5176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R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WHAT IS THE NATIONAL </a:t>
            </a:r>
            <a:r>
              <a:rPr lang="es-PR" sz="2400" b="1" kern="100" dirty="0">
                <a:solidFill>
                  <a:srgbClr val="002060"/>
                </a:solidFill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ROUND</a:t>
            </a:r>
            <a:r>
              <a:rPr lang="es-PR" sz="2400" b="1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PMingLiU" panose="020B0604030504040204" pitchFamily="18" charset="-120"/>
                <a:cs typeface="Times New Roman" panose="02020603050405020304" pitchFamily="18" charset="0"/>
              </a:rPr>
              <a:t>TABLE?</a:t>
            </a:r>
            <a:endParaRPr lang="en-US" sz="2400" b="1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PMingLiU" panose="020B0604030504040204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10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9CD201A3-9A87-CFCE-935A-0A5001364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88492"/>
            <a:ext cx="5880527" cy="3920351"/>
          </a:xfrm>
          <a:prstGeom prst="rect">
            <a:avLst/>
          </a:prstGeom>
        </p:spPr>
      </p:pic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400D6D8-8CAE-DEFC-2352-012BF5AB5FDE}"/>
              </a:ext>
            </a:extLst>
          </p:cNvPr>
          <p:cNvSpPr/>
          <p:nvPr/>
        </p:nvSpPr>
        <p:spPr>
          <a:xfrm>
            <a:off x="447733" y="396105"/>
            <a:ext cx="3801537" cy="75353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8BA47-711F-D24F-871C-57AAB0083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72" y="368711"/>
            <a:ext cx="4851401" cy="82867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Montserrat" pitchFamily="2" charset="0"/>
              </a:rPr>
              <a:t>BUREAU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5836-2310-768A-4609-8602097C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04" y="2467054"/>
            <a:ext cx="5226852" cy="340677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latin typeface="Montserrat Black" pitchFamily="2" charset="0"/>
              </a:rPr>
              <a:t>1-We have </a:t>
            </a:r>
            <a:r>
              <a:rPr lang="en-US" sz="2400" b="1" dirty="0">
                <a:latin typeface="Montserrat Medium" pitchFamily="2" charset="0"/>
              </a:rPr>
              <a:t>understood that when we plant a church no matter the denomination, we are opening a place where the word will be preached and the kingdom of God proclaimed for His Glory and Honor.</a:t>
            </a:r>
          </a:p>
          <a:p>
            <a:pPr marL="0" indent="0" algn="just">
              <a:buNone/>
            </a:pPr>
            <a:endParaRPr lang="en-US" sz="2400" b="1" dirty="0">
              <a:latin typeface="Montserrat Medium" pitchFamily="2" charset="0"/>
            </a:endParaRPr>
          </a:p>
          <a:p>
            <a:pPr marL="0" indent="0" algn="just">
              <a:buNone/>
            </a:pPr>
            <a:r>
              <a:rPr lang="en-US" sz="2400" b="1" dirty="0">
                <a:latin typeface="Montserrat Black" pitchFamily="2" charset="0"/>
              </a:rPr>
              <a:t>2-</a:t>
            </a:r>
            <a:r>
              <a:rPr lang="en-US" sz="2400" dirty="0">
                <a:latin typeface="Montserrat Medium" pitchFamily="2" charset="0"/>
              </a:rPr>
              <a:t>This initiative seeks that the councils, churches and other organizations are constantly thinking of the best practices and strategies for the planting of new churches.</a:t>
            </a:r>
          </a:p>
        </p:txBody>
      </p:sp>
      <p:sp>
        <p:nvSpPr>
          <p:cNvPr id="4" name="Arrow: Chevron 3">
            <a:extLst>
              <a:ext uri="{FF2B5EF4-FFF2-40B4-BE49-F238E27FC236}">
                <a16:creationId xmlns:a16="http://schemas.microsoft.com/office/drawing/2014/main" id="{DDB552FC-1FC8-432E-69D2-E25F4A911DAF}"/>
              </a:ext>
            </a:extLst>
          </p:cNvPr>
          <p:cNvSpPr/>
          <p:nvPr/>
        </p:nvSpPr>
        <p:spPr>
          <a:xfrm>
            <a:off x="380501" y="2805459"/>
            <a:ext cx="423334" cy="75353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9637AC3C-A511-25C1-A52E-D292B67695A3}"/>
              </a:ext>
            </a:extLst>
          </p:cNvPr>
          <p:cNvSpPr/>
          <p:nvPr/>
        </p:nvSpPr>
        <p:spPr>
          <a:xfrm>
            <a:off x="380501" y="4710459"/>
            <a:ext cx="423334" cy="753533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851FAF-B185-ADC8-4D27-3971FB4CEC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0349" r="6490" b="21063"/>
          <a:stretch/>
        </p:blipFill>
        <p:spPr>
          <a:xfrm>
            <a:off x="4407646" y="290716"/>
            <a:ext cx="3645896" cy="8096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FD8A94-5ABE-7B16-FF4A-68A5E96ADE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4549" r="2503" b="17785"/>
          <a:stretch/>
        </p:blipFill>
        <p:spPr>
          <a:xfrm>
            <a:off x="7015318" y="440341"/>
            <a:ext cx="547688" cy="39527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DD38330-8648-1A72-78EC-374AE68E0359}"/>
              </a:ext>
            </a:extLst>
          </p:cNvPr>
          <p:cNvSpPr txBox="1"/>
          <p:nvPr/>
        </p:nvSpPr>
        <p:spPr>
          <a:xfrm>
            <a:off x="6106886" y="1745484"/>
            <a:ext cx="4976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Graduation</a:t>
            </a:r>
            <a:r>
              <a:rPr lang="en-US" sz="2000" dirty="0">
                <a:latin typeface="Century Gothic" panose="020B0502020202020204" pitchFamily="34" charset="0"/>
              </a:rPr>
              <a:t> of </a:t>
            </a:r>
            <a:r>
              <a:rPr lang="en-US" sz="2000" dirty="0" err="1">
                <a:latin typeface="Century Gothic" panose="020B0502020202020204" pitchFamily="34" charset="0"/>
              </a:rPr>
              <a:t>Planters</a:t>
            </a:r>
            <a:r>
              <a:rPr lang="en-US" sz="2000" dirty="0">
                <a:latin typeface="Century Gothic" panose="020B0502020202020204" pitchFamily="34" charset="0"/>
              </a:rPr>
              <a:t> 2020-2021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B4E09819-ED71-8200-E8FB-5998B249D78E}"/>
              </a:ext>
            </a:extLst>
          </p:cNvPr>
          <p:cNvSpPr/>
          <p:nvPr/>
        </p:nvSpPr>
        <p:spPr>
          <a:xfrm>
            <a:off x="0" y="5351928"/>
            <a:ext cx="1389529" cy="1506071"/>
          </a:xfrm>
          <a:prstGeom prst="triangle">
            <a:avLst>
              <a:gd name="adj" fmla="val 0"/>
            </a:avLst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1144B5D-6894-7EF4-A53E-F87B591060CB}"/>
              </a:ext>
            </a:extLst>
          </p:cNvPr>
          <p:cNvSpPr/>
          <p:nvPr/>
        </p:nvSpPr>
        <p:spPr>
          <a:xfrm rot="10800000">
            <a:off x="10425952" y="0"/>
            <a:ext cx="1766048" cy="2788024"/>
          </a:xfrm>
          <a:prstGeom prst="triangle">
            <a:avLst>
              <a:gd name="adj" fmla="val 0"/>
            </a:avLst>
          </a:prstGeom>
          <a:solidFill>
            <a:srgbClr val="00206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9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94B9417-7143-77CF-3794-4EF57BBB3A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9" t="21131"/>
          <a:stretch/>
        </p:blipFill>
        <p:spPr>
          <a:xfrm>
            <a:off x="6745941" y="3926540"/>
            <a:ext cx="5144239" cy="27921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16157F-8057-537B-9523-D3DDD8C916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6" t="22684" r="25501" b="43392"/>
          <a:stretch/>
        </p:blipFill>
        <p:spPr>
          <a:xfrm>
            <a:off x="6745942" y="1736121"/>
            <a:ext cx="5144239" cy="210380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44E3384-4CA2-2E7A-B9A1-C32D0FBF3B17}"/>
              </a:ext>
            </a:extLst>
          </p:cNvPr>
          <p:cNvSpPr/>
          <p:nvPr/>
        </p:nvSpPr>
        <p:spPr>
          <a:xfrm>
            <a:off x="6884894" y="5861957"/>
            <a:ext cx="1958353" cy="64633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5836-2310-768A-4609-8602097C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66" y="2101667"/>
            <a:ext cx="6376895" cy="348521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Montserrat Black" pitchFamily="2" charset="0"/>
              </a:rPr>
              <a:t>3- We try </a:t>
            </a:r>
            <a:r>
              <a:rPr lang="en-US" sz="2000" dirty="0">
                <a:latin typeface="Montserrat Medium" pitchFamily="2" charset="0"/>
              </a:rPr>
              <a:t>and encourage other organizations to plant new communities of Faith, which are strong, healthy and able to fulfill the task entrusted to them.</a:t>
            </a:r>
          </a:p>
          <a:p>
            <a:pPr marL="0" indent="0" algn="just">
              <a:buNone/>
            </a:pPr>
            <a:r>
              <a:rPr lang="en-US" sz="2000" dirty="0">
                <a:latin typeface="Montserrat Black" pitchFamily="2" charset="0"/>
              </a:rPr>
              <a:t>4-The </a:t>
            </a:r>
            <a:r>
              <a:rPr lang="en-US" sz="2000" dirty="0">
                <a:latin typeface="Montserrat Medium" pitchFamily="2" charset="0"/>
              </a:rPr>
              <a:t>members who can learn from what other organizations are putting into practice.</a:t>
            </a:r>
          </a:p>
          <a:p>
            <a:pPr marL="0" indent="0" algn="just">
              <a:buNone/>
            </a:pPr>
            <a:r>
              <a:rPr lang="en-US" sz="2000" dirty="0">
                <a:latin typeface="Montserrat Black" pitchFamily="2" charset="0"/>
              </a:rPr>
              <a:t>5-We </a:t>
            </a:r>
            <a:r>
              <a:rPr lang="en-US" sz="2000" dirty="0">
                <a:latin typeface="Montserrat Medium" pitchFamily="2" charset="0"/>
              </a:rPr>
              <a:t>help each other exchange ideas and strategies. 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960A2292-C4E6-AA1F-5E6F-1A413CEE9B58}"/>
              </a:ext>
            </a:extLst>
          </p:cNvPr>
          <p:cNvSpPr/>
          <p:nvPr/>
        </p:nvSpPr>
        <p:spPr>
          <a:xfrm>
            <a:off x="447733" y="369600"/>
            <a:ext cx="3801537" cy="753533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2F3D05B-318F-E010-F75A-463215683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72" y="368711"/>
            <a:ext cx="4851401" cy="828675"/>
          </a:xfrm>
        </p:spPr>
        <p:txBody>
          <a:bodyPr>
            <a:noAutofit/>
          </a:bodyPr>
          <a:lstStyle/>
          <a:p>
            <a:r>
              <a:rPr lang="en-US" sz="1800" b="1" dirty="0">
                <a:solidFill>
                  <a:schemeClr val="bg1"/>
                </a:solidFill>
                <a:latin typeface="Montserrat" pitchFamily="2" charset="0"/>
              </a:rPr>
              <a:t>TABLE BASICS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E254FE-D4F6-6AAA-0735-62788BBC5F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0349" r="6490" b="21063"/>
          <a:stretch/>
        </p:blipFill>
        <p:spPr>
          <a:xfrm>
            <a:off x="4407646" y="290716"/>
            <a:ext cx="3645896" cy="8096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1381C2-CF9F-E9EE-F9C0-8CABB8EC41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4549" r="2503" b="17785"/>
          <a:stretch/>
        </p:blipFill>
        <p:spPr>
          <a:xfrm>
            <a:off x="7015318" y="440341"/>
            <a:ext cx="547688" cy="395276"/>
          </a:xfrm>
          <a:prstGeom prst="rect">
            <a:avLst/>
          </a:pr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0030FD7C-A18D-D227-6E90-7400D1F591B8}"/>
              </a:ext>
            </a:extLst>
          </p:cNvPr>
          <p:cNvSpPr/>
          <p:nvPr/>
        </p:nvSpPr>
        <p:spPr>
          <a:xfrm>
            <a:off x="0" y="5351928"/>
            <a:ext cx="1389529" cy="1506071"/>
          </a:xfrm>
          <a:prstGeom prst="triangle">
            <a:avLst>
              <a:gd name="adj" fmla="val 0"/>
            </a:avLst>
          </a:prstGeom>
          <a:solidFill>
            <a:srgbClr val="00206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ACBA4F8-F3AE-9623-D508-5B132945537A}"/>
              </a:ext>
            </a:extLst>
          </p:cNvPr>
          <p:cNvSpPr/>
          <p:nvPr/>
        </p:nvSpPr>
        <p:spPr>
          <a:xfrm rot="10800000">
            <a:off x="10425952" y="0"/>
            <a:ext cx="1766048" cy="2788024"/>
          </a:xfrm>
          <a:prstGeom prst="triangle">
            <a:avLst>
              <a:gd name="adj" fmla="val 0"/>
            </a:avLst>
          </a:prstGeom>
          <a:solidFill>
            <a:srgbClr val="002060"/>
          </a:solidFill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A58CE-5CBB-B71B-1483-4BF6030183EA}"/>
              </a:ext>
            </a:extLst>
          </p:cNvPr>
          <p:cNvSpPr txBox="1"/>
          <p:nvPr/>
        </p:nvSpPr>
        <p:spPr>
          <a:xfrm>
            <a:off x="8285069" y="1687608"/>
            <a:ext cx="3296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entury Gothic" panose="020B0502020202020204" pitchFamily="34" charset="0"/>
              </a:rPr>
              <a:t>Presentation</a:t>
            </a:r>
            <a:r>
              <a:rPr lang="en-US" sz="2000" dirty="0">
                <a:latin typeface="Century Gothic" panose="020B0502020202020204" pitchFamily="34" charset="0"/>
              </a:rPr>
              <a:t> of </a:t>
            </a:r>
            <a:r>
              <a:rPr lang="en-US" sz="2000" dirty="0" err="1">
                <a:latin typeface="Century Gothic" panose="020B0502020202020204" pitchFamily="34" charset="0"/>
              </a:rPr>
              <a:t>Vision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47BF5F-5787-4EE7-F084-A4AFC3642E57}"/>
              </a:ext>
            </a:extLst>
          </p:cNvPr>
          <p:cNvSpPr txBox="1"/>
          <p:nvPr/>
        </p:nvSpPr>
        <p:spPr>
          <a:xfrm>
            <a:off x="6868358" y="5841670"/>
            <a:ext cx="195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ICN Baseball Academy</a:t>
            </a:r>
          </a:p>
        </p:txBody>
      </p:sp>
    </p:spTree>
    <p:extLst>
      <p:ext uri="{BB962C8B-B14F-4D97-AF65-F5344CB8AC3E}">
        <p14:creationId xmlns:p14="http://schemas.microsoft.com/office/powerpoint/2010/main" val="214122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Folded Corner 24">
            <a:extLst>
              <a:ext uri="{FF2B5EF4-FFF2-40B4-BE49-F238E27FC236}">
                <a16:creationId xmlns:a16="http://schemas.microsoft.com/office/drawing/2014/main" id="{9B573F2D-7D13-16E3-3CA8-78D2D5EFC9A3}"/>
              </a:ext>
            </a:extLst>
          </p:cNvPr>
          <p:cNvSpPr/>
          <p:nvPr/>
        </p:nvSpPr>
        <p:spPr>
          <a:xfrm>
            <a:off x="2720857" y="1258606"/>
            <a:ext cx="7039992" cy="5917156"/>
          </a:xfrm>
          <a:prstGeom prst="foldedCorner">
            <a:avLst>
              <a:gd name="adj" fmla="val 11837"/>
            </a:avLst>
          </a:prstGeom>
          <a:blipFill dpi="0" rotWithShape="1"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C5A3DC3-765A-848A-AB33-845BBF22F596}"/>
              </a:ext>
            </a:extLst>
          </p:cNvPr>
          <p:cNvSpPr/>
          <p:nvPr/>
        </p:nvSpPr>
        <p:spPr>
          <a:xfrm>
            <a:off x="4900003" y="3080911"/>
            <a:ext cx="4472269" cy="369332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C5882F7-489E-35F7-37A5-5879DEB49DF2}"/>
              </a:ext>
            </a:extLst>
          </p:cNvPr>
          <p:cNvSpPr/>
          <p:nvPr/>
        </p:nvSpPr>
        <p:spPr>
          <a:xfrm>
            <a:off x="1127278" y="492811"/>
            <a:ext cx="2431743" cy="69924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F16CA-9ABC-6991-E387-761168851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638" y="509903"/>
            <a:ext cx="2431743" cy="699247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Montserrat Medium" pitchFamily="2" charset="0"/>
              </a:rPr>
              <a:t>Processes</a:t>
            </a:r>
            <a:r>
              <a:rPr lang="en-US" sz="3200" dirty="0">
                <a:solidFill>
                  <a:schemeClr val="bg1"/>
                </a:solidFill>
                <a:latin typeface="Montserrat Medium" pitchFamily="2" charset="0"/>
              </a:rPr>
              <a:t>: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94380D9-C56E-5150-F7CA-AEDDCCEC10A4}"/>
              </a:ext>
            </a:extLst>
          </p:cNvPr>
          <p:cNvSpPr/>
          <p:nvPr/>
        </p:nvSpPr>
        <p:spPr>
          <a:xfrm>
            <a:off x="34500" y="1565293"/>
            <a:ext cx="3101788" cy="1416424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B95655A8-1D6D-0389-029A-B818FB11401B}"/>
              </a:ext>
            </a:extLst>
          </p:cNvPr>
          <p:cNvSpPr/>
          <p:nvPr/>
        </p:nvSpPr>
        <p:spPr>
          <a:xfrm>
            <a:off x="2504543" y="1565293"/>
            <a:ext cx="2841811" cy="1416424"/>
          </a:xfrm>
          <a:prstGeom prst="chevron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A05A5A74-504D-C0EA-CC6E-860AD0F4263E}"/>
              </a:ext>
            </a:extLst>
          </p:cNvPr>
          <p:cNvSpPr/>
          <p:nvPr/>
        </p:nvSpPr>
        <p:spPr>
          <a:xfrm>
            <a:off x="4693893" y="1565293"/>
            <a:ext cx="3231779" cy="1416424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431DAE-97A1-032E-FCA0-8F72B1520F09}"/>
              </a:ext>
            </a:extLst>
          </p:cNvPr>
          <p:cNvSpPr txBox="1"/>
          <p:nvPr/>
        </p:nvSpPr>
        <p:spPr>
          <a:xfrm>
            <a:off x="126572" y="1625518"/>
            <a:ext cx="2612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TO SHARE THE VISION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OF CHURCH PLANTING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AT A NATIONAL LEVEL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1D7B219E-1E49-669B-5A3A-3A9D9FB35BCB}"/>
              </a:ext>
            </a:extLst>
          </p:cNvPr>
          <p:cNvSpPr/>
          <p:nvPr/>
        </p:nvSpPr>
        <p:spPr>
          <a:xfrm>
            <a:off x="7275185" y="1565293"/>
            <a:ext cx="2841811" cy="1416424"/>
          </a:xfrm>
          <a:prstGeom prst="chevr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row: Chevron 10">
            <a:extLst>
              <a:ext uri="{FF2B5EF4-FFF2-40B4-BE49-F238E27FC236}">
                <a16:creationId xmlns:a16="http://schemas.microsoft.com/office/drawing/2014/main" id="{E2A5C956-4472-1342-A74A-AD00A13F64EF}"/>
              </a:ext>
            </a:extLst>
          </p:cNvPr>
          <p:cNvSpPr/>
          <p:nvPr/>
        </p:nvSpPr>
        <p:spPr>
          <a:xfrm>
            <a:off x="9473230" y="1565293"/>
            <a:ext cx="2635624" cy="1416424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C9BB7A-4676-660F-3E27-B666C947D269}"/>
              </a:ext>
            </a:extLst>
          </p:cNvPr>
          <p:cNvSpPr txBox="1"/>
          <p:nvPr/>
        </p:nvSpPr>
        <p:spPr>
          <a:xfrm>
            <a:off x="2750599" y="1695856"/>
            <a:ext cx="25658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</a:rPr>
              <a:t>MEETS</a:t>
            </a:r>
          </a:p>
          <a:p>
            <a:pPr algn="ctr"/>
            <a:r>
              <a:rPr lang="en-US" sz="1900" dirty="0">
                <a:solidFill>
                  <a:schemeClr val="bg1"/>
                </a:solidFill>
              </a:rPr>
              <a:t> EVERY 3 MONTHS </a:t>
            </a:r>
          </a:p>
          <a:p>
            <a:pPr algn="ctr"/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864654-ECAB-4E51-9673-AF2D2AEEE8F1}"/>
              </a:ext>
            </a:extLst>
          </p:cNvPr>
          <p:cNvSpPr txBox="1"/>
          <p:nvPr/>
        </p:nvSpPr>
        <p:spPr>
          <a:xfrm>
            <a:off x="125113" y="3190167"/>
            <a:ext cx="3304037" cy="25160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SzPct val="87000"/>
            </a:pPr>
            <a:r>
              <a:rPr lang="en-US" sz="1750" b="1" dirty="0">
                <a:latin typeface="Montserrat" pitchFamily="2" charset="0"/>
              </a:rPr>
              <a:t>1. </a:t>
            </a:r>
            <a:r>
              <a:rPr lang="en-US" sz="1750" dirty="0">
                <a:latin typeface="Montserrat" pitchFamily="2" charset="0"/>
              </a:rPr>
              <a:t>THE OVERALL PROJECTION IS PRESENTED.</a:t>
            </a:r>
          </a:p>
          <a:p>
            <a:pPr>
              <a:buSzPct val="87000"/>
            </a:pPr>
            <a:r>
              <a:rPr lang="en-US" sz="1750" b="1" dirty="0">
                <a:latin typeface="Montserrat" pitchFamily="2" charset="0"/>
              </a:rPr>
              <a:t>2. </a:t>
            </a:r>
            <a:r>
              <a:rPr lang="en-US" sz="1750" dirty="0">
                <a:latin typeface="Montserrat" pitchFamily="2" charset="0"/>
              </a:rPr>
              <a:t>THE NATIONAL CALENDAR IS PRESENTED.</a:t>
            </a:r>
          </a:p>
          <a:p>
            <a:pPr>
              <a:buSzPct val="87000"/>
            </a:pPr>
            <a:endParaRPr lang="en-US" sz="1750" dirty="0">
              <a:latin typeface="Montserrat" pitchFamily="2" charset="0"/>
            </a:endParaRPr>
          </a:p>
          <a:p>
            <a:pPr>
              <a:buSzPct val="91000"/>
            </a:pPr>
            <a:endParaRPr lang="en-US" sz="1750" dirty="0">
              <a:latin typeface="Montserrat" pitchFamily="2" charset="0"/>
            </a:endParaRPr>
          </a:p>
          <a:p>
            <a:pPr>
              <a:buSzPct val="91000"/>
            </a:pPr>
            <a:endParaRPr lang="en-US" sz="1750" dirty="0">
              <a:latin typeface="Montserrat" pitchFamily="2" charset="0"/>
            </a:endParaRPr>
          </a:p>
          <a:p>
            <a:pPr>
              <a:buSzPct val="91000"/>
            </a:pPr>
            <a:endParaRPr lang="en-US" sz="1750" dirty="0">
              <a:latin typeface="Montserra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70761-907C-0299-91BD-F1D4741283A7}"/>
              </a:ext>
            </a:extLst>
          </p:cNvPr>
          <p:cNvSpPr txBox="1"/>
          <p:nvPr/>
        </p:nvSpPr>
        <p:spPr>
          <a:xfrm>
            <a:off x="8135770" y="2007345"/>
            <a:ext cx="1604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</a:t>
            </a:r>
          </a:p>
          <a:p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GRADUATIONS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E50472-1E98-ABAB-AA81-DA5379E20A9F}"/>
              </a:ext>
            </a:extLst>
          </p:cNvPr>
          <p:cNvSpPr txBox="1"/>
          <p:nvPr/>
        </p:nvSpPr>
        <p:spPr>
          <a:xfrm>
            <a:off x="10134843" y="1793158"/>
            <a:ext cx="15140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AGENDA </a:t>
            </a:r>
          </a:p>
          <a:p>
            <a:pPr algn="ctr"/>
            <a:r>
              <a:rPr lang="en-US" sz="1800" b="1" dirty="0"/>
              <a:t>ACTIVITIES </a:t>
            </a:r>
          </a:p>
          <a:p>
            <a:pPr algn="ctr"/>
            <a:r>
              <a:rPr lang="en-US" sz="1800" b="1" dirty="0"/>
              <a:t>NATIONAL </a:t>
            </a:r>
          </a:p>
          <a:p>
            <a:pPr algn="ctr"/>
            <a:endParaRPr lang="en-US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1E309C-B900-77F7-E040-BBAB230FB20C}"/>
              </a:ext>
            </a:extLst>
          </p:cNvPr>
          <p:cNvSpPr txBox="1"/>
          <p:nvPr/>
        </p:nvSpPr>
        <p:spPr>
          <a:xfrm>
            <a:off x="5268692" y="1761326"/>
            <a:ext cx="1737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TRAINING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MENTORING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SUPPORTING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4C493AD-8832-7F60-0D6B-41FAE7631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 t="20349" r="6490" b="21063"/>
          <a:stretch/>
        </p:blipFill>
        <p:spPr>
          <a:xfrm>
            <a:off x="9792527" y="196750"/>
            <a:ext cx="2214140" cy="49168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61D7248-3029-5EDA-191C-2A7D07BF8D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14549" r="2503" b="17785"/>
          <a:stretch/>
        </p:blipFill>
        <p:spPr>
          <a:xfrm>
            <a:off x="11369963" y="254326"/>
            <a:ext cx="336650" cy="242966"/>
          </a:xfrm>
          <a:prstGeom prst="rect">
            <a:avLst/>
          </a:prstGeom>
        </p:spPr>
      </p:pic>
      <p:sp>
        <p:nvSpPr>
          <p:cNvPr id="23" name="Isosceles Triangle 8">
            <a:extLst>
              <a:ext uri="{FF2B5EF4-FFF2-40B4-BE49-F238E27FC236}">
                <a16:creationId xmlns:a16="http://schemas.microsoft.com/office/drawing/2014/main" id="{290423A0-770E-CD80-498B-5F6025DE6C79}"/>
              </a:ext>
            </a:extLst>
          </p:cNvPr>
          <p:cNvSpPr/>
          <p:nvPr/>
        </p:nvSpPr>
        <p:spPr>
          <a:xfrm rot="10800000">
            <a:off x="0" y="-1"/>
            <a:ext cx="2343150" cy="1489513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8">
            <a:extLst>
              <a:ext uri="{FF2B5EF4-FFF2-40B4-BE49-F238E27FC236}">
                <a16:creationId xmlns:a16="http://schemas.microsoft.com/office/drawing/2014/main" id="{8D199560-D34F-5BE6-3875-0A49AACD2F79}"/>
              </a:ext>
            </a:extLst>
          </p:cNvPr>
          <p:cNvSpPr/>
          <p:nvPr/>
        </p:nvSpPr>
        <p:spPr>
          <a:xfrm>
            <a:off x="9836071" y="5368487"/>
            <a:ext cx="2343150" cy="1489513"/>
          </a:xfrm>
          <a:custGeom>
            <a:avLst/>
            <a:gdLst>
              <a:gd name="connsiteX0" fmla="*/ 0 w 1562100"/>
              <a:gd name="connsiteY0" fmla="*/ 2552700 h 2552700"/>
              <a:gd name="connsiteX1" fmla="*/ 781050 w 1562100"/>
              <a:gd name="connsiteY1" fmla="*/ 0 h 2552700"/>
              <a:gd name="connsiteX2" fmla="*/ 1562100 w 1562100"/>
              <a:gd name="connsiteY2" fmla="*/ 2552700 h 2552700"/>
              <a:gd name="connsiteX3" fmla="*/ 0 w 1562100"/>
              <a:gd name="connsiteY3" fmla="*/ 2552700 h 2552700"/>
              <a:gd name="connsiteX0" fmla="*/ 0 w 1562100"/>
              <a:gd name="connsiteY0" fmla="*/ 2562225 h 2562225"/>
              <a:gd name="connsiteX1" fmla="*/ 1562100 w 1562100"/>
              <a:gd name="connsiteY1" fmla="*/ 0 h 2562225"/>
              <a:gd name="connsiteX2" fmla="*/ 1562100 w 1562100"/>
              <a:gd name="connsiteY2" fmla="*/ 2562225 h 2562225"/>
              <a:gd name="connsiteX3" fmla="*/ 0 w 1562100"/>
              <a:gd name="connsiteY3" fmla="*/ 2562225 h 2562225"/>
              <a:gd name="connsiteX0" fmla="*/ 0 w 2343150"/>
              <a:gd name="connsiteY0" fmla="*/ 2552700 h 2562225"/>
              <a:gd name="connsiteX1" fmla="*/ 2343150 w 2343150"/>
              <a:gd name="connsiteY1" fmla="*/ 0 h 2562225"/>
              <a:gd name="connsiteX2" fmla="*/ 2343150 w 2343150"/>
              <a:gd name="connsiteY2" fmla="*/ 2562225 h 2562225"/>
              <a:gd name="connsiteX3" fmla="*/ 0 w 2343150"/>
              <a:gd name="connsiteY3" fmla="*/ 2552700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3150" h="2562225">
                <a:moveTo>
                  <a:pt x="0" y="2552700"/>
                </a:moveTo>
                <a:lnTo>
                  <a:pt x="2343150" y="0"/>
                </a:lnTo>
                <a:lnTo>
                  <a:pt x="2343150" y="2562225"/>
                </a:lnTo>
                <a:lnTo>
                  <a:pt x="0" y="2552700"/>
                </a:lnTo>
                <a:close/>
              </a:path>
            </a:pathLst>
          </a:custGeom>
          <a:solidFill>
            <a:srgbClr val="00206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759716-77C3-7402-A465-FFD6E76F2746}"/>
              </a:ext>
            </a:extLst>
          </p:cNvPr>
          <p:cNvSpPr txBox="1"/>
          <p:nvPr/>
        </p:nvSpPr>
        <p:spPr>
          <a:xfrm>
            <a:off x="5759164" y="3080832"/>
            <a:ext cx="3046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Reports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2" charset="0"/>
              </a:rPr>
              <a:t> and testimonials </a:t>
            </a:r>
          </a:p>
        </p:txBody>
      </p:sp>
    </p:spTree>
    <p:extLst>
      <p:ext uri="{BB962C8B-B14F-4D97-AF65-F5344CB8AC3E}">
        <p14:creationId xmlns:p14="http://schemas.microsoft.com/office/powerpoint/2010/main" val="1675210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5DD9B56-FB66-E123-4355-28070FFB04F1}"/>
              </a:ext>
            </a:extLst>
          </p:cNvPr>
          <p:cNvSpPr/>
          <p:nvPr/>
        </p:nvSpPr>
        <p:spPr>
          <a:xfrm>
            <a:off x="555174" y="511631"/>
            <a:ext cx="4757055" cy="566057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62284-B8DB-183E-D7DC-8790B8CC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2345"/>
            <a:ext cx="6237514" cy="1325563"/>
          </a:xfrm>
        </p:spPr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Montserrat Medium" pitchFamily="2" charset="0"/>
              </a:rPr>
              <a:t>Profile</a:t>
            </a:r>
            <a:r>
              <a:rPr lang="en-US" sz="2400" dirty="0">
                <a:solidFill>
                  <a:schemeClr val="bg1"/>
                </a:solidFill>
                <a:latin typeface="Montserrat Medium" pitchFamily="2" charset="0"/>
              </a:rPr>
              <a:t> of </a:t>
            </a:r>
            <a:r>
              <a:rPr lang="en-US" sz="2400" dirty="0" err="1">
                <a:solidFill>
                  <a:schemeClr val="bg1"/>
                </a:solidFill>
                <a:latin typeface="Montserrat Medium" pitchFamily="2" charset="0"/>
              </a:rPr>
              <a:t>organizations</a:t>
            </a:r>
            <a:r>
              <a:rPr lang="en-US" sz="2400" dirty="0">
                <a:solidFill>
                  <a:schemeClr val="bg1"/>
                </a:solidFill>
                <a:latin typeface="Montserrat Medium" pitchFamily="2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C4D11-3292-FE82-31FC-4CDD5945C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713" y="1684790"/>
            <a:ext cx="9044872" cy="4530480"/>
          </a:xfrm>
        </p:spPr>
        <p:txBody>
          <a:bodyPr>
            <a:noAutofit/>
          </a:bodyPr>
          <a:lstStyle/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Montserrat Medium" pitchFamily="2" charset="0"/>
              </a:rPr>
              <a:t>Organizations</a:t>
            </a:r>
            <a:r>
              <a:rPr lang="en-US" sz="2000" dirty="0">
                <a:latin typeface="Montserrat Medium" pitchFamily="2" charset="0"/>
              </a:rPr>
              <a:t> that </a:t>
            </a:r>
            <a:r>
              <a:rPr lang="en-US" sz="2000" dirty="0" err="1">
                <a:latin typeface="Montserrat Medium" pitchFamily="2" charset="0"/>
              </a:rPr>
              <a:t>are in the process</a:t>
            </a:r>
            <a:r>
              <a:rPr lang="en-US" sz="2000" dirty="0">
                <a:latin typeface="Montserrat Medium" pitchFamily="2" charset="0"/>
              </a:rPr>
              <a:t> of </a:t>
            </a:r>
            <a:r>
              <a:rPr lang="en-US" sz="2000" dirty="0" err="1">
                <a:latin typeface="Montserrat Medium" pitchFamily="2" charset="0"/>
              </a:rPr>
              <a:t>planting</a:t>
            </a:r>
            <a:r>
              <a:rPr lang="en-US" sz="2000" dirty="0">
                <a:latin typeface="Montserrat Medium" pitchFamily="2" charset="0"/>
              </a:rPr>
              <a:t> churches.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 Medium" pitchFamily="2" charset="0"/>
              </a:rPr>
              <a:t>Organizations that wish to initiate processes of planting churches.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 Medium" pitchFamily="2" charset="0"/>
              </a:rPr>
              <a:t>Members </a:t>
            </a:r>
            <a:r>
              <a:rPr lang="en-US" sz="2000" dirty="0" err="1">
                <a:latin typeface="Montserrat Medium" pitchFamily="2" charset="0"/>
              </a:rPr>
              <a:t>must be appointed by the bishops</a:t>
            </a:r>
            <a:r>
              <a:rPr lang="en-US" sz="2000" dirty="0">
                <a:latin typeface="Montserrat Medium" pitchFamily="2" charset="0"/>
              </a:rPr>
              <a:t>, directors or presidents of organizations.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 Medium" pitchFamily="2" charset="0"/>
              </a:rPr>
              <a:t>Have a vision and clear goals in the processes of planting.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 Medium" pitchFamily="2" charset="0"/>
              </a:rPr>
              <a:t>Have a Spirit or </a:t>
            </a:r>
            <a:r>
              <a:rPr lang="en-US" sz="2000" dirty="0" err="1">
                <a:latin typeface="Montserrat Medium" pitchFamily="2" charset="0"/>
              </a:rPr>
              <a:t>sense</a:t>
            </a:r>
            <a:r>
              <a:rPr lang="en-US" sz="2000" dirty="0">
                <a:latin typeface="Montserrat Medium" pitchFamily="2" charset="0"/>
              </a:rPr>
              <a:t> of </a:t>
            </a:r>
            <a:r>
              <a:rPr lang="en-US" sz="2000" dirty="0" err="1">
                <a:latin typeface="Montserrat Medium" pitchFamily="2" charset="0"/>
              </a:rPr>
              <a:t>unity</a:t>
            </a:r>
            <a:r>
              <a:rPr lang="en-US" sz="2000" dirty="0">
                <a:latin typeface="Montserrat Medium" pitchFamily="2" charset="0"/>
              </a:rPr>
              <a:t>, </a:t>
            </a:r>
            <a:r>
              <a:rPr lang="en-US" sz="2000" dirty="0" err="1">
                <a:latin typeface="Montserrat Medium" pitchFamily="2" charset="0"/>
              </a:rPr>
              <a:t>cooperation</a:t>
            </a:r>
            <a:r>
              <a:rPr lang="en-US" sz="2000" dirty="0">
                <a:latin typeface="Montserrat Medium" pitchFamily="2" charset="0"/>
              </a:rPr>
              <a:t> and readiness.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 Medium" pitchFamily="2" charset="0"/>
              </a:rPr>
              <a:t>They must be </a:t>
            </a:r>
            <a:r>
              <a:rPr lang="en-US" sz="2000" dirty="0" err="1">
                <a:latin typeface="Montserrat Medium" pitchFamily="2" charset="0"/>
              </a:rPr>
              <a:t>willing to report and testify about the proceedings within</a:t>
            </a:r>
            <a:r>
              <a:rPr lang="en-US" sz="2000" dirty="0">
                <a:latin typeface="Montserrat Medium" pitchFamily="2" charset="0"/>
              </a:rPr>
              <a:t> the company.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latin typeface="Montserrat Medium" pitchFamily="2" charset="0"/>
              </a:rPr>
              <a:t>Make </a:t>
            </a:r>
            <a:r>
              <a:rPr lang="en-US" sz="2000" dirty="0" err="1">
                <a:latin typeface="Montserrat Medium" pitchFamily="2" charset="0"/>
              </a:rPr>
              <a:t>good use</a:t>
            </a:r>
            <a:r>
              <a:rPr lang="en-US" sz="2000" dirty="0">
                <a:latin typeface="Montserrat Medium" pitchFamily="2" charset="0"/>
              </a:rPr>
              <a:t> of </a:t>
            </a:r>
            <a:r>
              <a:rPr lang="en-US" sz="2000" dirty="0" err="1">
                <a:latin typeface="Montserrat Medium" pitchFamily="2" charset="0"/>
              </a:rPr>
              <a:t>the resources</a:t>
            </a:r>
            <a:r>
              <a:rPr lang="en-US" sz="2000" dirty="0">
                <a:latin typeface="Montserrat Medium" pitchFamily="2" charset="0"/>
              </a:rPr>
              <a:t> that are</a:t>
            </a:r>
            <a:r>
              <a:rPr lang="en-US" sz="2000" dirty="0" err="1">
                <a:latin typeface="Montserrat Medium" pitchFamily="2" charset="0"/>
              </a:rPr>
              <a:t> provided</a:t>
            </a:r>
            <a:r>
              <a:rPr lang="en-US" sz="2000" dirty="0">
                <a:latin typeface="Montserrat Medium" pitchFamily="2" charset="0"/>
              </a:rPr>
              <a:t>. (bible, tracts, NT, and other resources)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Montserrat Medium" pitchFamily="2" charset="0"/>
              </a:rPr>
              <a:t>Participate</a:t>
            </a:r>
            <a:r>
              <a:rPr lang="en-US" sz="2000" dirty="0">
                <a:latin typeface="Montserrat Medium" pitchFamily="2" charset="0"/>
              </a:rPr>
              <a:t> in </a:t>
            </a:r>
            <a:r>
              <a:rPr lang="en-US" sz="2000" dirty="0" err="1">
                <a:latin typeface="Montserrat Medium" pitchFamily="2" charset="0"/>
              </a:rPr>
              <a:t>the training</a:t>
            </a:r>
            <a:r>
              <a:rPr lang="en-US" sz="2000" dirty="0">
                <a:latin typeface="Montserrat Medium" pitchFamily="2" charset="0"/>
              </a:rPr>
              <a:t> and </a:t>
            </a:r>
            <a:r>
              <a:rPr lang="en-US" sz="2000" dirty="0" err="1">
                <a:latin typeface="Montserrat Medium" pitchFamily="2" charset="0"/>
              </a:rPr>
              <a:t>activities jointly.</a:t>
            </a:r>
          </a:p>
          <a:p>
            <a:pPr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endParaRPr lang="en-US" sz="2000" dirty="0">
              <a:latin typeface="Montserrat Medium" pitchFamily="2" charset="0"/>
            </a:endParaRPr>
          </a:p>
        </p:txBody>
      </p:sp>
      <p:pic>
        <p:nvPicPr>
          <p:cNvPr id="1026" name="Picture 2" descr="Checklist PNG - PNG All">
            <a:extLst>
              <a:ext uri="{FF2B5EF4-FFF2-40B4-BE49-F238E27FC236}">
                <a16:creationId xmlns:a16="http://schemas.microsoft.com/office/drawing/2014/main" id="{4AC6021D-1E69-2005-8C91-6EDA269CA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6129" y="1894114"/>
            <a:ext cx="2613726" cy="23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3CA045-58F9-F5A5-2FED-5D65A8006C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" t="6757" r="1621" b="6091"/>
          <a:stretch/>
        </p:blipFill>
        <p:spPr>
          <a:xfrm>
            <a:off x="9262585" y="4120099"/>
            <a:ext cx="2501695" cy="73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081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t="24653" r="120" b="-188"/>
          <a:stretch/>
        </p:blipFill>
        <p:spPr>
          <a:xfrm>
            <a:off x="0" y="-76831"/>
            <a:ext cx="12220576" cy="69219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0C68B58-0394-B5B0-AC6D-21D999010261}"/>
              </a:ext>
            </a:extLst>
          </p:cNvPr>
          <p:cNvSpPr/>
          <p:nvPr/>
        </p:nvSpPr>
        <p:spPr>
          <a:xfrm>
            <a:off x="0" y="168733"/>
            <a:ext cx="12220576" cy="1625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38" y="1907320"/>
            <a:ext cx="2450152" cy="245015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5" t="16556" r="13870" b="16895"/>
          <a:stretch/>
        </p:blipFill>
        <p:spPr>
          <a:xfrm>
            <a:off x="100189" y="1730965"/>
            <a:ext cx="2240575" cy="183319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420" y="2039957"/>
            <a:ext cx="1274993" cy="2002607"/>
          </a:xfrm>
          <a:prstGeom prst="rect">
            <a:avLst/>
          </a:prstGeom>
        </p:spPr>
      </p:pic>
      <p:pic>
        <p:nvPicPr>
          <p:cNvPr id="1026" name="Picture 2" descr="Asambleas de Dios no tiene candidatos; llama a votar el 15 de mayo |  Evidenci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6" t="4682" r="19019" b="6399"/>
          <a:stretch/>
        </p:blipFill>
        <p:spPr bwMode="auto">
          <a:xfrm>
            <a:off x="61423" y="5088917"/>
            <a:ext cx="1784688" cy="147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8419" y="1941753"/>
            <a:ext cx="1883392" cy="188339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7454"/>
          <a:stretch/>
        </p:blipFill>
        <p:spPr>
          <a:xfrm>
            <a:off x="1954820" y="4971356"/>
            <a:ext cx="2177388" cy="16221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25" y="2039957"/>
            <a:ext cx="1936437" cy="1936437"/>
          </a:xfrm>
          <a:prstGeom prst="rect">
            <a:avLst/>
          </a:prstGeom>
        </p:spPr>
      </p:pic>
      <p:graphicFrame>
        <p:nvGraphicFramePr>
          <p:cNvPr id="13" name="Objeto 12"/>
          <p:cNvGraphicFramePr>
            <a:graphicFrameLocks noChangeAspect="1"/>
          </p:cNvGraphicFramePr>
          <p:nvPr/>
        </p:nvGraphicFramePr>
        <p:xfrm>
          <a:off x="5303497" y="4921471"/>
          <a:ext cx="2223747" cy="1718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7543546" imgH="5829097" progId="AcroExch.Document.7">
                  <p:embed/>
                </p:oleObj>
              </mc:Choice>
              <mc:Fallback>
                <p:oleObj name="Acrobat Document" r:id="rId10" imgW="7543546" imgH="5829097" progId="AcroExch.Document.7">
                  <p:embed/>
                  <p:pic>
                    <p:nvPicPr>
                      <p:cNvPr id="13" name="Objeto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03497" y="4921471"/>
                        <a:ext cx="2223747" cy="17183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Imagen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83" y="4992311"/>
            <a:ext cx="1552498" cy="1552498"/>
          </a:xfrm>
          <a:prstGeom prst="rect">
            <a:avLst/>
          </a:prstGeom>
        </p:spPr>
      </p:pic>
      <p:pic>
        <p:nvPicPr>
          <p:cNvPr id="16" name="Imagen 5">
            <a:extLst>
              <a:ext uri="{FF2B5EF4-FFF2-40B4-BE49-F238E27FC236}">
                <a16:creationId xmlns:a16="http://schemas.microsoft.com/office/drawing/2014/main" id="{06414CFC-8860-6F29-DD7F-6AFAD87841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86" y="2099678"/>
            <a:ext cx="1729535" cy="171834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BED135B-5EAC-7470-FA2D-2143079A259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" t="14157" r="2522" b="8855"/>
          <a:stretch/>
        </p:blipFill>
        <p:spPr>
          <a:xfrm>
            <a:off x="0" y="373382"/>
            <a:ext cx="4526339" cy="119500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F284B3B-1D46-AA9F-7E9C-416A80D90146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38662" r="6350" b="38364"/>
          <a:stretch/>
        </p:blipFill>
        <p:spPr>
          <a:xfrm>
            <a:off x="9266555" y="5064162"/>
            <a:ext cx="2825256" cy="16256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E6C9A42-812B-0A4C-A09D-CFDC9B085B4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94" y="156565"/>
            <a:ext cx="2224077" cy="13384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2F5D6F-A9D5-EA70-4B8C-D8B3D883260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035" y="369432"/>
            <a:ext cx="3192969" cy="9540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2FAE5-B902-27DA-AC73-E729F4AEDB8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1" t="11914" r="16868" b="12848"/>
          <a:stretch/>
        </p:blipFill>
        <p:spPr>
          <a:xfrm>
            <a:off x="7425663" y="4782326"/>
            <a:ext cx="1629442" cy="18574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BB7807-3D1E-51AF-5684-3BA7DDE470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85" y="3597867"/>
            <a:ext cx="1467757" cy="14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397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577</Words>
  <Application>Microsoft Office PowerPoint</Application>
  <PresentationFormat>Widescreen</PresentationFormat>
  <Paragraphs>73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Century Gothic</vt:lpstr>
      <vt:lpstr>Montserrat</vt:lpstr>
      <vt:lpstr>Montserrat Black</vt:lpstr>
      <vt:lpstr>Montserrat ExtraBold</vt:lpstr>
      <vt:lpstr>Montserrat Medium</vt:lpstr>
      <vt:lpstr>Wingdings</vt:lpstr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  <vt:lpstr>BUREAU BASICS</vt:lpstr>
      <vt:lpstr>TABLE BASICS</vt:lpstr>
      <vt:lpstr>Processes:</vt:lpstr>
      <vt:lpstr>Profile of organizations  </vt:lpstr>
      <vt:lpstr>PowerPoint Presentation</vt:lpstr>
      <vt:lpstr>PowerPoint Presentation</vt:lpstr>
      <vt:lpstr>PowerPoint Presentation</vt:lpstr>
      <vt:lpstr>PowerPoint Presentation</vt:lpstr>
      <vt:lpstr>Defenders of the Faith</vt:lpstr>
      <vt:lpstr>Church of God of Prophecy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Israel</dc:creator>
  <cp:lastModifiedBy>Alfredo Vallellanes</cp:lastModifiedBy>
  <cp:revision>25</cp:revision>
  <dcterms:created xsi:type="dcterms:W3CDTF">2023-05-23T13:30:59Z</dcterms:created>
  <dcterms:modified xsi:type="dcterms:W3CDTF">2023-10-12T15:35:51Z</dcterms:modified>
</cp:coreProperties>
</file>